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300" r:id="rId4"/>
    <p:sldId id="314" r:id="rId5"/>
    <p:sldId id="289" r:id="rId6"/>
    <p:sldId id="313" r:id="rId7"/>
    <p:sldId id="301" r:id="rId8"/>
    <p:sldId id="272" r:id="rId9"/>
    <p:sldId id="309" r:id="rId10"/>
    <p:sldId id="305" r:id="rId11"/>
    <p:sldId id="310" r:id="rId12"/>
    <p:sldId id="311" r:id="rId13"/>
    <p:sldId id="273" r:id="rId14"/>
    <p:sldId id="312" r:id="rId15"/>
    <p:sldId id="315" r:id="rId16"/>
    <p:sldId id="308" r:id="rId17"/>
    <p:sldId id="307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CE6"/>
    <a:srgbClr val="0000CC"/>
    <a:srgbClr val="CCFF66"/>
    <a:srgbClr val="CC99FF"/>
    <a:srgbClr val="FBEF05"/>
    <a:srgbClr val="21345C"/>
    <a:srgbClr val="6D8CAC"/>
    <a:srgbClr val="326393"/>
    <a:srgbClr val="2A345C"/>
    <a:srgbClr val="1C224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EADD4-C4CE-4426-909D-0D239C291C6B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068A1-42AF-4CA7-A6B6-51AC00F8E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35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bjsoft.com/Products?pageCode=1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3711406" y="2438999"/>
            <a:ext cx="47691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/>
                </a:solidFill>
              </a:rPr>
              <a:t>SYSZONE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313766" y="3943630"/>
            <a:ext cx="35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프로젝트 비교 세미나</a:t>
            </a:r>
            <a:r>
              <a:rPr lang="en-US" altLang="ko-KR" dirty="0" smtClean="0">
                <a:solidFill>
                  <a:schemeClr val="bg1"/>
                </a:solidFill>
              </a:rPr>
              <a:t>_</a:t>
            </a:r>
            <a:r>
              <a:rPr lang="ko-KR" altLang="en-US" dirty="0" smtClean="0">
                <a:solidFill>
                  <a:schemeClr val="bg1"/>
                </a:solidFill>
              </a:rPr>
              <a:t>최민규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syszon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6" y="389684"/>
            <a:ext cx="1047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8C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20" y="294640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*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파일 구조 및 통신 방식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– After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622212" y="352401"/>
            <a:ext cx="3412935" cy="1969091"/>
            <a:chOff x="6362404" y="2664924"/>
            <a:chExt cx="3412935" cy="196909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6912704-77D8-4A11-8CAA-FB1394FC0C44}"/>
                </a:ext>
              </a:extLst>
            </p:cNvPr>
            <p:cNvGrpSpPr/>
            <p:nvPr/>
          </p:nvGrpSpPr>
          <p:grpSpPr>
            <a:xfrm>
              <a:off x="6362404" y="2664924"/>
              <a:ext cx="3412935" cy="1969091"/>
              <a:chOff x="883920" y="1102360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17C13203-193C-481A-BAE3-B75D285823E5}"/>
                  </a:ext>
                </a:extLst>
              </p:cNvPr>
              <p:cNvSpPr/>
              <p:nvPr/>
            </p:nvSpPr>
            <p:spPr>
              <a:xfrm>
                <a:off x="883920" y="1910080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8697A2A-622C-496B-968C-C32B6788DCEB}"/>
                  </a:ext>
                </a:extLst>
              </p:cNvPr>
              <p:cNvSpPr/>
              <p:nvPr/>
            </p:nvSpPr>
            <p:spPr>
              <a:xfrm>
                <a:off x="1869440" y="1102360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Vo</a:t>
                </a:r>
              </a:p>
              <a:p>
                <a:pPr algn="ctr"/>
                <a:r>
                  <a:rPr lang="en-US" altLang="ko-KR" sz="1400" dirty="0"/>
                  <a:t>(.java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C6F623-5062-44CA-A8D8-56CE85CA5DAF}"/>
                </a:ext>
              </a:extLst>
            </p:cNvPr>
            <p:cNvSpPr txBox="1"/>
            <p:nvPr/>
          </p:nvSpPr>
          <p:spPr>
            <a:xfrm>
              <a:off x="6646682" y="3478301"/>
              <a:ext cx="28443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b="1" dirty="0" smtClean="0"/>
                <a:t>DB</a:t>
              </a:r>
              <a:r>
                <a:rPr lang="ko-KR" altLang="en-US" sz="1400" b="1" dirty="0" smtClean="0"/>
                <a:t>에서 리턴 받은 데이터를 객체에 담아줍니다</a:t>
              </a:r>
              <a:r>
                <a:rPr lang="en-US" altLang="ko-KR" sz="1400" b="1" dirty="0" smtClean="0"/>
                <a:t>. </a:t>
              </a:r>
              <a:r>
                <a:rPr lang="ko-KR" altLang="en-US" sz="1400" b="1" dirty="0" smtClean="0"/>
                <a:t>이때 객체는 각 테이블의 </a:t>
              </a:r>
              <a:r>
                <a:rPr lang="en-US" altLang="ko-KR" sz="1400" b="1" dirty="0" smtClean="0"/>
                <a:t>Entity</a:t>
              </a:r>
              <a:r>
                <a:rPr lang="ko-KR" altLang="en-US" sz="1400" b="1" dirty="0" smtClean="0"/>
                <a:t>를 정의한 </a:t>
              </a:r>
              <a:r>
                <a:rPr lang="en-US" altLang="ko-KR" sz="1400" b="1" dirty="0" smtClean="0"/>
                <a:t>DB Entity</a:t>
              </a:r>
              <a:r>
                <a:rPr lang="ko-KR" altLang="en-US" sz="1400" b="1" dirty="0" smtClean="0"/>
                <a:t>를 참조합니다</a:t>
              </a:r>
              <a:r>
                <a:rPr lang="en-US" altLang="ko-KR" sz="1400" b="1" dirty="0" smtClean="0"/>
                <a:t>.</a:t>
              </a:r>
              <a:endParaRPr lang="ko-KR" altLang="en-US" sz="14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616962" y="2260429"/>
            <a:ext cx="3412935" cy="1969091"/>
            <a:chOff x="6364709" y="807194"/>
            <a:chExt cx="3412935" cy="19690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5281FE-6E37-4513-9DE9-7765CCCBA473}"/>
                </a:ext>
              </a:extLst>
            </p:cNvPr>
            <p:cNvGrpSpPr/>
            <p:nvPr/>
          </p:nvGrpSpPr>
          <p:grpSpPr>
            <a:xfrm>
              <a:off x="6364709" y="807194"/>
              <a:ext cx="3412935" cy="1969091"/>
              <a:chOff x="883920" y="1102360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4D0685E6-5F72-4555-ADDC-0C88687CFAA8}"/>
                  </a:ext>
                </a:extLst>
              </p:cNvPr>
              <p:cNvSpPr/>
              <p:nvPr/>
            </p:nvSpPr>
            <p:spPr>
              <a:xfrm>
                <a:off x="883920" y="1910080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6C6BB7E-4130-4CFE-A4F8-632E560B6CC1}"/>
                  </a:ext>
                </a:extLst>
              </p:cNvPr>
              <p:cNvSpPr/>
              <p:nvPr/>
            </p:nvSpPr>
            <p:spPr>
              <a:xfrm>
                <a:off x="1869440" y="1102360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Service</a:t>
                </a:r>
              </a:p>
              <a:p>
                <a:pPr algn="ctr"/>
                <a:r>
                  <a:rPr lang="en-US" altLang="ko-KR" sz="1400" dirty="0" smtClean="0"/>
                  <a:t>(.java)</a:t>
                </a:r>
                <a:endParaRPr lang="ko-KR" altLang="en-US" sz="14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5BFC47-6061-42E2-9E98-02665B87FDEA}"/>
                </a:ext>
              </a:extLst>
            </p:cNvPr>
            <p:cNvSpPr txBox="1"/>
            <p:nvPr/>
          </p:nvSpPr>
          <p:spPr>
            <a:xfrm>
              <a:off x="6648986" y="1550558"/>
              <a:ext cx="284437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b="1" dirty="0" smtClean="0"/>
                <a:t>Front</a:t>
              </a:r>
              <a:r>
                <a:rPr lang="ko-KR" altLang="en-US" sz="1400" b="1" dirty="0" smtClean="0"/>
                <a:t>에서 받은 요청을 각 </a:t>
              </a:r>
              <a:r>
                <a:rPr lang="en-US" altLang="ko-KR" sz="1400" b="1" dirty="0" smtClean="0"/>
                <a:t>path</a:t>
              </a:r>
              <a:r>
                <a:rPr lang="ko-KR" altLang="en-US" sz="1400" b="1" dirty="0" smtClean="0"/>
                <a:t>로 </a:t>
              </a:r>
              <a:r>
                <a:rPr lang="en-US" altLang="ko-KR" sz="1400" b="1" dirty="0" smtClean="0"/>
                <a:t>main</a:t>
              </a:r>
              <a:r>
                <a:rPr lang="ko-KR" altLang="en-US" sz="1400" b="1" dirty="0" smtClean="0"/>
                <a:t>에서 분류하여 해당 서비스를 </a:t>
              </a:r>
              <a:r>
                <a:rPr lang="en-US" altLang="ko-KR" sz="1400" b="1" dirty="0" smtClean="0"/>
                <a:t>Call</a:t>
              </a:r>
              <a:r>
                <a:rPr lang="ko-KR" altLang="en-US" sz="1400" b="1" dirty="0" smtClean="0"/>
                <a:t>합니다</a:t>
              </a:r>
              <a:r>
                <a:rPr lang="en-US" altLang="ko-KR" sz="1400" b="1" dirty="0" smtClean="0"/>
                <a:t>. </a:t>
              </a:r>
              <a:r>
                <a:rPr lang="ko-KR" altLang="en-US" sz="1400" b="1" dirty="0" smtClean="0"/>
                <a:t>이후</a:t>
              </a:r>
              <a:r>
                <a:rPr lang="en-US" altLang="ko-KR" sz="1400" b="1" dirty="0" smtClean="0"/>
                <a:t> </a:t>
              </a:r>
              <a:r>
                <a:rPr lang="ko-KR" altLang="en-US" sz="1400" b="1" dirty="0" smtClean="0"/>
                <a:t>서비스에 있는 </a:t>
              </a:r>
              <a:r>
                <a:rPr lang="en-US" altLang="ko-KR" sz="1400" b="1" dirty="0" smtClean="0"/>
                <a:t>Hibernate</a:t>
              </a:r>
              <a:r>
                <a:rPr lang="ko-KR" altLang="en-US" sz="1400" b="1" dirty="0" smtClean="0"/>
                <a:t>를 통한 </a:t>
              </a:r>
              <a:r>
                <a:rPr lang="ko-KR" altLang="en-US" sz="1400" b="1" dirty="0" err="1" smtClean="0"/>
                <a:t>쿼리문을</a:t>
              </a:r>
              <a:r>
                <a:rPr lang="ko-KR" altLang="en-US" sz="1400" b="1" dirty="0" smtClean="0"/>
                <a:t> 실행하여 데이터를 받아옵니다</a:t>
              </a:r>
              <a:r>
                <a:rPr lang="en-US" altLang="ko-KR" sz="1400" b="1" dirty="0" smtClean="0"/>
                <a:t>.</a:t>
              </a:r>
              <a:endParaRPr lang="ko-KR" altLang="en-US" sz="1400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284276" y="1729646"/>
            <a:ext cx="3561258" cy="3602361"/>
            <a:chOff x="4299494" y="924938"/>
            <a:chExt cx="3561258" cy="196909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6912704-77D8-4A11-8CAA-FB1394FC0C44}"/>
                </a:ext>
              </a:extLst>
            </p:cNvPr>
            <p:cNvGrpSpPr/>
            <p:nvPr/>
          </p:nvGrpSpPr>
          <p:grpSpPr>
            <a:xfrm>
              <a:off x="4299494" y="924938"/>
              <a:ext cx="3561258" cy="1969091"/>
              <a:chOff x="883920" y="1102360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20" name="사각형: 둥근 모서리 6">
                <a:extLst>
                  <a:ext uri="{FF2B5EF4-FFF2-40B4-BE49-F238E27FC236}">
                    <a16:creationId xmlns:a16="http://schemas.microsoft.com/office/drawing/2014/main" id="{17C13203-193C-481A-BAE3-B75D285823E5}"/>
                  </a:ext>
                </a:extLst>
              </p:cNvPr>
              <p:cNvSpPr/>
              <p:nvPr/>
            </p:nvSpPr>
            <p:spPr>
              <a:xfrm>
                <a:off x="883920" y="1910080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8697A2A-622C-496B-968C-C32B6788DCEB}"/>
                  </a:ext>
                </a:extLst>
              </p:cNvPr>
              <p:cNvSpPr/>
              <p:nvPr/>
            </p:nvSpPr>
            <p:spPr>
              <a:xfrm>
                <a:off x="1869440" y="1102360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/>
                  <a:t>화면</a:t>
                </a:r>
                <a:endParaRPr lang="en-US" altLang="ko-KR" sz="1600" b="1" dirty="0" smtClean="0"/>
              </a:p>
              <a:p>
                <a:pPr algn="ctr"/>
                <a:r>
                  <a:rPr lang="en-US" altLang="ko-KR" sz="1400" dirty="0" smtClean="0"/>
                  <a:t>(.</a:t>
                </a:r>
                <a:r>
                  <a:rPr lang="en-US" altLang="ko-KR" sz="1400" dirty="0" err="1" smtClean="0"/>
                  <a:t>js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C6F623-5062-44CA-A8D8-56CE85CA5DAF}"/>
                </a:ext>
              </a:extLst>
            </p:cNvPr>
            <p:cNvSpPr txBox="1"/>
            <p:nvPr/>
          </p:nvSpPr>
          <p:spPr>
            <a:xfrm>
              <a:off x="4516152" y="1940128"/>
              <a:ext cx="3127940" cy="6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React </a:t>
              </a:r>
              <a:r>
                <a:rPr lang="ko-KR" altLang="en-US" sz="1400" b="1" dirty="0" smtClean="0"/>
                <a:t>기반으로 화면</a:t>
              </a:r>
              <a:r>
                <a:rPr lang="en-US" altLang="ko-KR" sz="1400" b="1" dirty="0" smtClean="0"/>
                <a:t>UI </a:t>
              </a:r>
              <a:r>
                <a:rPr lang="ko-KR" altLang="en-US" sz="1400" b="1" dirty="0" smtClean="0"/>
                <a:t>및 화면 제어를 하고 </a:t>
              </a:r>
              <a:r>
                <a:rPr lang="en-US" altLang="ko-KR" sz="1400" b="1" dirty="0" smtClean="0"/>
                <a:t>Back</a:t>
              </a:r>
              <a:r>
                <a:rPr lang="ko-KR" altLang="en-US" sz="1400" b="1" dirty="0" smtClean="0"/>
                <a:t>으로 </a:t>
              </a:r>
              <a:r>
                <a:rPr lang="en-US" altLang="ko-KR" sz="1400" b="1" dirty="0" smtClean="0"/>
                <a:t>Request</a:t>
              </a:r>
              <a:r>
                <a:rPr lang="ko-KR" altLang="en-US" sz="1400" b="1" dirty="0" smtClean="0"/>
                <a:t>를 보냅니다</a:t>
              </a:r>
              <a:r>
                <a:rPr lang="en-US" altLang="ko-KR" sz="1400" b="1" dirty="0" smtClean="0"/>
                <a:t>.</a:t>
              </a:r>
            </a:p>
            <a:p>
              <a:pPr algn="just"/>
              <a:r>
                <a:rPr lang="en-US" altLang="ko-KR" sz="1400" b="1" dirty="0" smtClean="0"/>
                <a:t>Return </a:t>
              </a:r>
              <a:r>
                <a:rPr lang="ko-KR" altLang="en-US" sz="1400" b="1" dirty="0" smtClean="0"/>
                <a:t>받은 데이터를 </a:t>
              </a:r>
              <a:r>
                <a:rPr lang="en-US" altLang="ko-KR" sz="1400" b="1" dirty="0" err="1" smtClean="0"/>
                <a:t>Json</a:t>
              </a:r>
              <a:r>
                <a:rPr lang="ko-KR" altLang="en-US" sz="1400" b="1" dirty="0" smtClean="0"/>
                <a:t>형태로 변환한 후에 화면에 뿌려줍니다</a:t>
              </a:r>
              <a:r>
                <a:rPr lang="en-US" altLang="ko-KR" sz="1400" b="1" dirty="0" smtClean="0"/>
                <a:t>.</a:t>
              </a:r>
              <a:endParaRPr lang="ko-KR" altLang="en-US" sz="1400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616962" y="4185871"/>
            <a:ext cx="3412935" cy="1969091"/>
            <a:chOff x="7697416" y="5020485"/>
            <a:chExt cx="3412935" cy="19690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332CC8F-1964-4AC6-BED2-2BEEF7E019DE}"/>
                </a:ext>
              </a:extLst>
            </p:cNvPr>
            <p:cNvGrpSpPr/>
            <p:nvPr/>
          </p:nvGrpSpPr>
          <p:grpSpPr>
            <a:xfrm>
              <a:off x="7697416" y="5020485"/>
              <a:ext cx="3412935" cy="1969091"/>
              <a:chOff x="2286819" y="2277808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140F7089-0D5E-42BD-A32C-5E0EFB147975}"/>
                  </a:ext>
                </a:extLst>
              </p:cNvPr>
              <p:cNvSpPr/>
              <p:nvPr/>
            </p:nvSpPr>
            <p:spPr>
              <a:xfrm>
                <a:off x="2286819" y="3085528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5A84B39-BBFE-484F-8CBA-7CD6FEFFCDC9}"/>
                  </a:ext>
                </a:extLst>
              </p:cNvPr>
              <p:cNvSpPr/>
              <p:nvPr/>
            </p:nvSpPr>
            <p:spPr>
              <a:xfrm>
                <a:off x="3272339" y="2277808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DB Entity</a:t>
                </a:r>
              </a:p>
              <a:p>
                <a:pPr algn="ctr"/>
                <a:r>
                  <a:rPr lang="en-US" altLang="ko-KR" sz="1400" dirty="0"/>
                  <a:t>(.java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832CDB-A9AF-49BF-B1CA-75054BE16F29}"/>
                </a:ext>
              </a:extLst>
            </p:cNvPr>
            <p:cNvSpPr txBox="1"/>
            <p:nvPr/>
          </p:nvSpPr>
          <p:spPr>
            <a:xfrm>
              <a:off x="7981695" y="5852719"/>
              <a:ext cx="28443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b="1" dirty="0" smtClean="0"/>
                <a:t>테이블 별 컬럼과 받아온 데이터를 담을 객체를 선언한 파일입니다</a:t>
              </a:r>
              <a:r>
                <a:rPr lang="en-US" altLang="ko-KR" sz="1400" b="1" dirty="0" smtClean="0"/>
                <a:t>.</a:t>
              </a:r>
              <a:endParaRPr lang="ko-KR" altLang="en-US" sz="1400" b="1" dirty="0"/>
            </a:p>
          </p:txBody>
        </p:sp>
      </p:grpSp>
      <p:cxnSp>
        <p:nvCxnSpPr>
          <p:cNvPr id="30" name="직선 화살표 연결선 29"/>
          <p:cNvCxnSpPr/>
          <p:nvPr/>
        </p:nvCxnSpPr>
        <p:spPr>
          <a:xfrm flipH="1">
            <a:off x="9788014" y="2158227"/>
            <a:ext cx="2306" cy="697225"/>
          </a:xfrm>
          <a:prstGeom prst="straightConnector1">
            <a:avLst/>
          </a:prstGeom>
          <a:ln w="88900">
            <a:solidFill>
              <a:srgbClr val="FBEF0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9788014" y="4056864"/>
            <a:ext cx="6438" cy="801939"/>
          </a:xfrm>
          <a:prstGeom prst="straightConnector1">
            <a:avLst/>
          </a:prstGeom>
          <a:ln w="88900">
            <a:solidFill>
              <a:srgbClr val="FBEF0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6901241" y="4086587"/>
            <a:ext cx="0" cy="772216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6916592" y="2196541"/>
            <a:ext cx="783" cy="658911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5857435" y="1960290"/>
            <a:ext cx="570586" cy="160002"/>
          </a:xfrm>
          <a:prstGeom prst="straightConnector1">
            <a:avLst/>
          </a:prstGeom>
          <a:ln w="88900">
            <a:solidFill>
              <a:srgbClr val="FBEF0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5949387" y="2268992"/>
            <a:ext cx="457102" cy="210461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278181" y="5907322"/>
            <a:ext cx="1776767" cy="679973"/>
            <a:chOff x="278181" y="5907322"/>
            <a:chExt cx="1776767" cy="679973"/>
          </a:xfrm>
        </p:grpSpPr>
        <p:sp>
          <p:nvSpPr>
            <p:cNvPr id="45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278181" y="5907322"/>
              <a:ext cx="1776767" cy="679973"/>
            </a:xfrm>
            <a:prstGeom prst="roundRect">
              <a:avLst>
                <a:gd name="adj" fmla="val 13072"/>
              </a:avLst>
            </a:prstGeom>
            <a:solidFill>
              <a:schemeClr val="accent6">
                <a:alpha val="83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488842" y="5970373"/>
              <a:ext cx="336430" cy="247346"/>
            </a:xfrm>
            <a:prstGeom prst="rightArrow">
              <a:avLst/>
            </a:prstGeom>
            <a:solidFill>
              <a:srgbClr val="FBEF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488842" y="6273186"/>
              <a:ext cx="336430" cy="24734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5272" y="5970373"/>
              <a:ext cx="1109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Request</a:t>
              </a:r>
              <a:endParaRPr lang="ko-KR" altLang="en-US" sz="12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5272" y="6244394"/>
              <a:ext cx="1109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Return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85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928225" y="1268820"/>
            <a:ext cx="2041451" cy="248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928225" y="1268818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E6C5CC-C6BA-40B5-9D17-36E1217947E5}"/>
              </a:ext>
            </a:extLst>
          </p:cNvPr>
          <p:cNvSpPr/>
          <p:nvPr/>
        </p:nvSpPr>
        <p:spPr>
          <a:xfrm>
            <a:off x="9203900" y="1268820"/>
            <a:ext cx="2041451" cy="248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3686783" y="1268820"/>
            <a:ext cx="2041451" cy="248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6445341" y="1268820"/>
            <a:ext cx="2041451" cy="248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3094170" y="247659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&gt;&gt;</a:t>
            </a:r>
            <a:endParaRPr lang="ko-KR" altLang="en-US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AC40B-081A-4C79-BF80-1243419EFDA8}"/>
              </a:ext>
            </a:extLst>
          </p:cNvPr>
          <p:cNvSpPr txBox="1"/>
          <p:nvPr/>
        </p:nvSpPr>
        <p:spPr>
          <a:xfrm>
            <a:off x="5868374" y="247659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&gt;&gt;</a:t>
            </a:r>
            <a:endParaRPr lang="ko-KR" altLang="en-US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B273D9-6F8C-42CE-838F-E8F10E9E2223}"/>
              </a:ext>
            </a:extLst>
          </p:cNvPr>
          <p:cNvSpPr txBox="1"/>
          <p:nvPr/>
        </p:nvSpPr>
        <p:spPr>
          <a:xfrm>
            <a:off x="8595634" y="247659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&gt;&gt;</a:t>
            </a:r>
            <a:endParaRPr lang="ko-KR" altLang="en-US" b="1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1610234" y="138379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수주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3686782" y="1268818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1A1AA-C01F-4FD0-BAF1-75B09F3267AA}"/>
              </a:ext>
            </a:extLst>
          </p:cNvPr>
          <p:cNvSpPr txBox="1"/>
          <p:nvPr/>
        </p:nvSpPr>
        <p:spPr>
          <a:xfrm>
            <a:off x="4113112" y="1383791"/>
            <a:ext cx="120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분석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설계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6445339" y="1268818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20815-B360-4B1E-85A3-62B6AB453174}"/>
              </a:ext>
            </a:extLst>
          </p:cNvPr>
          <p:cNvSpPr txBox="1"/>
          <p:nvPr/>
        </p:nvSpPr>
        <p:spPr>
          <a:xfrm>
            <a:off x="7151392" y="138379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개발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9203896" y="12688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63A084-1DD6-4B82-B483-15FCA3A48B69}"/>
              </a:ext>
            </a:extLst>
          </p:cNvPr>
          <p:cNvSpPr txBox="1"/>
          <p:nvPr/>
        </p:nvSpPr>
        <p:spPr>
          <a:xfrm>
            <a:off x="9523414" y="1383791"/>
            <a:ext cx="140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완료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(Open)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928225" y="1979292"/>
            <a:ext cx="2041449" cy="108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제안서 경쟁 입찰로 수주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요구조건 조율을 위한 기술협상 및 계약 세부사항 조율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중앙회 검토 후 계약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투입</a:t>
            </a:r>
            <a:endParaRPr lang="ko-KR" altLang="en-US" sz="1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74E9-BD5D-4E97-9C9F-91F062DC1F8E}"/>
              </a:ext>
            </a:extLst>
          </p:cNvPr>
          <p:cNvSpPr txBox="1"/>
          <p:nvPr/>
        </p:nvSpPr>
        <p:spPr>
          <a:xfrm>
            <a:off x="3686781" y="1979292"/>
            <a:ext cx="2041451" cy="108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설계를 통해 요건 및 </a:t>
            </a:r>
            <a:r>
              <a:rPr lang="ko-KR" altLang="en-US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화면정의서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 산출물 작업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착수보고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환경 세팅 및 개발 인원 투입</a:t>
            </a:r>
            <a:endParaRPr lang="ko-KR" altLang="en-US" sz="1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52D78C-B1FC-429D-AC70-107D9C6D10D9}"/>
              </a:ext>
            </a:extLst>
          </p:cNvPr>
          <p:cNvSpPr txBox="1"/>
          <p:nvPr/>
        </p:nvSpPr>
        <p:spPr>
          <a:xfrm>
            <a:off x="6445332" y="1979292"/>
            <a:ext cx="2041457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검증 서버 활용하여 개발 진행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개발기간 중  중간보고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완료 시점에서 검증서버에서 현업과 테스트 진행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</a:t>
            </a:r>
            <a:r>
              <a:rPr lang="ko-KR" altLang="en-US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진행간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인수인계 할 산출물 작업</a:t>
            </a:r>
            <a:r>
              <a:rPr lang="en-US" altLang="ko-KR" sz="1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목록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934A90-DC10-4BD2-8469-BEB9AAE5A7D4}"/>
              </a:ext>
            </a:extLst>
          </p:cNvPr>
          <p:cNvSpPr txBox="1"/>
          <p:nvPr/>
        </p:nvSpPr>
        <p:spPr>
          <a:xfrm>
            <a:off x="9203887" y="1979292"/>
            <a:ext cx="204146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오픈 후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진행</a:t>
            </a:r>
            <a:endParaRPr lang="en-US" altLang="ko-KR" sz="1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완료보고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산출물 제출 및 인수인계 완료 확인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안정화 기간 </a:t>
            </a:r>
            <a:r>
              <a:rPr lang="ko-KR" altLang="en-US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멘머스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있는 경우 일부 인원 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1~3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달 안정화 기간 투입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206411"/>
            <a:ext cx="490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업무 방식 비교 </a:t>
            </a:r>
            <a:r>
              <a:rPr lang="en-US" altLang="ko-KR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24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동양시스템즈</a:t>
            </a:r>
            <a:r>
              <a:rPr lang="ko-KR" altLang="en-US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(NH</a:t>
            </a:r>
            <a:r>
              <a:rPr lang="ko-KR" altLang="en-US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손보</a:t>
            </a:r>
            <a:r>
              <a:rPr lang="en-US" altLang="ko-KR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947082" y="4158904"/>
            <a:ext cx="103171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spc="-150" dirty="0" smtClean="0">
                <a:solidFill>
                  <a:srgbClr val="002060"/>
                </a:solidFill>
              </a:rPr>
              <a:t>* 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프로젝트 투입 후 부터 진행률 및 세부사항 조율 등으로 주간</a:t>
            </a:r>
            <a:r>
              <a:rPr lang="en-US" altLang="ko-KR" sz="1600" b="1" spc="-150" dirty="0" smtClean="0">
                <a:solidFill>
                  <a:srgbClr val="002060"/>
                </a:solidFill>
              </a:rPr>
              <a:t>/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월간 회의 진행</a:t>
            </a:r>
            <a:r>
              <a:rPr lang="ko-KR" altLang="en-US" sz="1600" spc="-150" dirty="0" smtClean="0">
                <a:solidFill>
                  <a:srgbClr val="002060"/>
                </a:solidFill>
              </a:rPr>
              <a:t> </a:t>
            </a:r>
            <a:endParaRPr lang="en-US" altLang="ko-KR" sz="1600" spc="-150" dirty="0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spc="-150" dirty="0" smtClean="0">
                <a:solidFill>
                  <a:srgbClr val="002060"/>
                </a:solidFill>
              </a:rPr>
              <a:t>* 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정해진 </a:t>
            </a:r>
            <a:r>
              <a:rPr lang="ko-KR" altLang="en-US" sz="1600" b="1" spc="-150" dirty="0" err="1" smtClean="0">
                <a:solidFill>
                  <a:srgbClr val="002060"/>
                </a:solidFill>
              </a:rPr>
              <a:t>멘머스에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 정해진 업무가 있어 맡은 업무만 진행 </a:t>
            </a:r>
            <a:endParaRPr lang="en-US" altLang="ko-KR" sz="1600" b="1" spc="-150" dirty="0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spc="-150" dirty="0" smtClean="0">
                <a:solidFill>
                  <a:srgbClr val="002060"/>
                </a:solidFill>
              </a:rPr>
              <a:t>   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=&gt;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화면 및 서비스 개발 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+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일부 산출물 작업 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+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투입개발인원 개발 환경 세팅</a:t>
            </a:r>
            <a:endParaRPr lang="en-US" altLang="ko-KR" sz="1200" spc="-150" dirty="0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spc="-150" dirty="0" smtClean="0">
                <a:solidFill>
                  <a:srgbClr val="002060"/>
                </a:solidFill>
              </a:rPr>
              <a:t>* 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고객사의 사내 룰이 있어 개발 하는데 제한 사항들이 있다</a:t>
            </a:r>
            <a:r>
              <a:rPr lang="en-US" altLang="ko-KR" sz="1600" b="1" spc="-150" dirty="0" smtClean="0">
                <a:solidFill>
                  <a:srgbClr val="002060"/>
                </a:solidFill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spc="-150" dirty="0">
                <a:solidFill>
                  <a:srgbClr val="002060"/>
                </a:solidFill>
              </a:rPr>
              <a:t> </a:t>
            </a:r>
            <a:r>
              <a:rPr lang="en-US" altLang="ko-KR" sz="1600" spc="-150" dirty="0" smtClean="0">
                <a:solidFill>
                  <a:srgbClr val="002060"/>
                </a:solidFill>
              </a:rPr>
              <a:t>  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=&gt;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쿼리 일부 함수 사용 금지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,</a:t>
            </a:r>
            <a:r>
              <a:rPr lang="ko-KR" altLang="en-US" sz="1200" spc="-150" dirty="0">
                <a:solidFill>
                  <a:srgbClr val="002060"/>
                </a:solidFill>
              </a:rPr>
              <a:t>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이미지 활용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,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승인 절차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, DB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사용 제한 등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 </a:t>
            </a:r>
            <a:endParaRPr lang="ko-KR" altLang="en-US" sz="1200" spc="-150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B95980-B21E-481E-BF88-C25A52D77758}"/>
              </a:ext>
            </a:extLst>
          </p:cNvPr>
          <p:cNvSpPr txBox="1"/>
          <p:nvPr/>
        </p:nvSpPr>
        <p:spPr>
          <a:xfrm>
            <a:off x="281894" y="3803837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002060"/>
                </a:solidFill>
              </a:rPr>
              <a:t>“</a:t>
            </a:r>
            <a:endParaRPr lang="ko-KR" altLang="en-US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0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928225" y="1268820"/>
            <a:ext cx="2041451" cy="248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928225" y="1268818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E6C5CC-C6BA-40B5-9D17-36E1217947E5}"/>
              </a:ext>
            </a:extLst>
          </p:cNvPr>
          <p:cNvSpPr/>
          <p:nvPr/>
        </p:nvSpPr>
        <p:spPr>
          <a:xfrm>
            <a:off x="9203900" y="1268820"/>
            <a:ext cx="2041451" cy="248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3686783" y="1268820"/>
            <a:ext cx="2041451" cy="248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6445341" y="1268820"/>
            <a:ext cx="2041451" cy="2483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3094170" y="247659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&gt;&gt;</a:t>
            </a:r>
            <a:endParaRPr lang="ko-KR" altLang="en-US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AC40B-081A-4C79-BF80-1243419EFDA8}"/>
              </a:ext>
            </a:extLst>
          </p:cNvPr>
          <p:cNvSpPr txBox="1"/>
          <p:nvPr/>
        </p:nvSpPr>
        <p:spPr>
          <a:xfrm>
            <a:off x="5868374" y="247659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&gt;&gt;</a:t>
            </a:r>
            <a:endParaRPr lang="ko-KR" altLang="en-US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B273D9-6F8C-42CE-838F-E8F10E9E2223}"/>
              </a:ext>
            </a:extLst>
          </p:cNvPr>
          <p:cNvSpPr txBox="1"/>
          <p:nvPr/>
        </p:nvSpPr>
        <p:spPr>
          <a:xfrm>
            <a:off x="8595634" y="247659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&gt;&gt;</a:t>
            </a:r>
            <a:endParaRPr lang="ko-KR" altLang="en-US" b="1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1610234" y="138379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수주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3686782" y="1268818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1A1AA-C01F-4FD0-BAF1-75B09F3267AA}"/>
              </a:ext>
            </a:extLst>
          </p:cNvPr>
          <p:cNvSpPr txBox="1"/>
          <p:nvPr/>
        </p:nvSpPr>
        <p:spPr>
          <a:xfrm>
            <a:off x="4331922" y="138379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단계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6445339" y="1268818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20815-B360-4B1E-85A3-62B6AB453174}"/>
              </a:ext>
            </a:extLst>
          </p:cNvPr>
          <p:cNvSpPr txBox="1"/>
          <p:nvPr/>
        </p:nvSpPr>
        <p:spPr>
          <a:xfrm>
            <a:off x="7091279" y="138379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단계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9203896" y="12688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63A084-1DD6-4B82-B483-15FCA3A48B69}"/>
              </a:ext>
            </a:extLst>
          </p:cNvPr>
          <p:cNvSpPr txBox="1"/>
          <p:nvPr/>
        </p:nvSpPr>
        <p:spPr>
          <a:xfrm>
            <a:off x="9523414" y="1383791"/>
            <a:ext cx="140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완료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(Open)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928225" y="1979292"/>
            <a:ext cx="2041449" cy="108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경쟁입찰로 수주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주관기관인 인하대가 연구과제를 총괄하고 공동연구개발기관이 참여하여 개발 진행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 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개년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(2021~2024)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진행</a:t>
            </a:r>
            <a:endParaRPr lang="ko-KR" altLang="en-US" sz="1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74E9-BD5D-4E97-9C9F-91F062DC1F8E}"/>
              </a:ext>
            </a:extLst>
          </p:cNvPr>
          <p:cNvSpPr txBox="1"/>
          <p:nvPr/>
        </p:nvSpPr>
        <p:spPr>
          <a:xfrm>
            <a:off x="3686781" y="1979292"/>
            <a:ext cx="2041451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~2023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진행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분석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en-US" altLang="ko-KR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PoC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(Proof of Concept) 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효과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효용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기술적 관점에서 </a:t>
            </a:r>
            <a:r>
              <a:rPr lang="ko-KR" altLang="en-US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개념증명을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통해 실현 가능성 시사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플랫폼 서비스 구현 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개선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 구성</a:t>
            </a:r>
            <a:endParaRPr lang="ko-KR" altLang="en-US" sz="1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52D78C-B1FC-429D-AC70-107D9C6D10D9}"/>
              </a:ext>
            </a:extLst>
          </p:cNvPr>
          <p:cNvSpPr txBox="1"/>
          <p:nvPr/>
        </p:nvSpPr>
        <p:spPr>
          <a:xfrm>
            <a:off x="6445332" y="1979292"/>
            <a:ext cx="204145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2024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진행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 연계 실증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TCLS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플랫폼 구현 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개선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endParaRPr lang="ko-KR" altLang="en-US" sz="1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934A90-DC10-4BD2-8469-BEB9AAE5A7D4}"/>
              </a:ext>
            </a:extLst>
          </p:cNvPr>
          <p:cNvSpPr txBox="1"/>
          <p:nvPr/>
        </p:nvSpPr>
        <p:spPr>
          <a:xfrm>
            <a:off x="9203887" y="1884406"/>
            <a:ext cx="204146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en-US" altLang="ko-KR" sz="1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RTS </a:t>
            </a:r>
            <a:r>
              <a:rPr lang="ko-KR" altLang="en-US" sz="1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고도화 실증 작업 및 피드백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수집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공용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RTS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시나리오 적용 기술 사업화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콜드체인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</a:t>
            </a:r>
            <a:r>
              <a:rPr lang="ko-KR" altLang="en-US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화물관리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인증기술 과제와 </a:t>
            </a:r>
            <a:r>
              <a:rPr lang="ko-KR" altLang="en-US" sz="11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연계사항</a:t>
            </a:r>
            <a:r>
              <a:rPr lang="ko-KR" altLang="en-US" sz="11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논의</a:t>
            </a:r>
            <a:endParaRPr lang="en-US" altLang="ko-KR" sz="11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206411"/>
            <a:ext cx="4618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업무 방식 비교 </a:t>
            </a:r>
            <a:r>
              <a:rPr lang="en-US" altLang="ko-KR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– SYSZONE (</a:t>
            </a:r>
            <a:r>
              <a:rPr lang="ko-KR" altLang="en-US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정부과제</a:t>
            </a:r>
            <a:r>
              <a:rPr lang="en-US" altLang="ko-KR" sz="24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947082" y="4158897"/>
            <a:ext cx="103171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spc="-150" dirty="0" smtClean="0">
                <a:solidFill>
                  <a:srgbClr val="002060"/>
                </a:solidFill>
              </a:rPr>
              <a:t>* 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프로젝트 </a:t>
            </a:r>
            <a:r>
              <a:rPr lang="ko-KR" altLang="en-US" sz="1600" b="1" spc="-150" dirty="0" err="1" smtClean="0">
                <a:solidFill>
                  <a:srgbClr val="002060"/>
                </a:solidFill>
              </a:rPr>
              <a:t>진행시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 내부적으로 </a:t>
            </a:r>
            <a:r>
              <a:rPr lang="ko-KR" altLang="en-US" sz="1600" b="1" spc="-150" dirty="0" err="1" smtClean="0">
                <a:solidFill>
                  <a:srgbClr val="002060"/>
                </a:solidFill>
              </a:rPr>
              <a:t>주간회의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 </a:t>
            </a:r>
            <a:r>
              <a:rPr lang="en-US" altLang="ko-KR" sz="1600" b="1" spc="-150" dirty="0" smtClean="0">
                <a:solidFill>
                  <a:srgbClr val="002060"/>
                </a:solidFill>
              </a:rPr>
              <a:t>/ 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외부적으로 </a:t>
            </a:r>
            <a:r>
              <a:rPr lang="ko-KR" altLang="en-US" sz="1600" b="1" spc="-150" dirty="0" err="1" smtClean="0">
                <a:solidFill>
                  <a:srgbClr val="002060"/>
                </a:solidFill>
              </a:rPr>
              <a:t>월간회의를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 통해 진행 과정 공유</a:t>
            </a:r>
            <a:endParaRPr lang="en-US" altLang="ko-KR" sz="1600" spc="-150" dirty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spc="-150" dirty="0" smtClean="0">
                <a:solidFill>
                  <a:srgbClr val="002060"/>
                </a:solidFill>
              </a:rPr>
              <a:t>* SI 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프로젝트와 비교해 수평적인 협업 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=&gt; </a:t>
            </a:r>
            <a:r>
              <a:rPr lang="ko-KR" altLang="en-US" sz="1200" spc="-150" dirty="0" err="1" smtClean="0">
                <a:solidFill>
                  <a:srgbClr val="002060"/>
                </a:solidFill>
              </a:rPr>
              <a:t>협력기관의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 유기적인 협업이 중요</a:t>
            </a:r>
            <a:endParaRPr lang="en-US" altLang="ko-KR" sz="1200" spc="-150" dirty="0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spc="-150" dirty="0" smtClean="0">
                <a:solidFill>
                  <a:srgbClr val="002060"/>
                </a:solidFill>
              </a:rPr>
              <a:t>* 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기술적 제한사항이 </a:t>
            </a:r>
            <a:r>
              <a:rPr lang="en-US" altLang="ko-KR" sz="1600" b="1" spc="-150" dirty="0" smtClean="0">
                <a:solidFill>
                  <a:srgbClr val="002060"/>
                </a:solidFill>
              </a:rPr>
              <a:t>SI 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프로젝트에 비해 적음</a:t>
            </a:r>
            <a:endParaRPr lang="en-US" altLang="ko-KR" sz="1600" b="1" spc="-150" dirty="0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spc="-150" dirty="0" smtClean="0">
                <a:solidFill>
                  <a:srgbClr val="002060"/>
                </a:solidFill>
              </a:rPr>
              <a:t>   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=&gt;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기술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,</a:t>
            </a:r>
            <a:r>
              <a:rPr lang="ko-KR" altLang="en-US" sz="1200" spc="-150" dirty="0">
                <a:solidFill>
                  <a:srgbClr val="002060"/>
                </a:solidFill>
              </a:rPr>
              <a:t>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언어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,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프레임워크 선택사항들에 있어 자유롭고 별도의 승인 절차 없이 일을 진행할 수 있음</a:t>
            </a:r>
            <a:endParaRPr lang="en-US" altLang="ko-KR" sz="1200" spc="-150" dirty="0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spc="-150" dirty="0" smtClean="0">
                <a:solidFill>
                  <a:srgbClr val="002060"/>
                </a:solidFill>
              </a:rPr>
              <a:t>* </a:t>
            </a:r>
            <a:r>
              <a:rPr lang="ko-KR" altLang="en-US" sz="1600" b="1" spc="-150" dirty="0" smtClean="0">
                <a:solidFill>
                  <a:srgbClr val="002060"/>
                </a:solidFill>
              </a:rPr>
              <a:t>전반적으로 프로젝트의 큰 틀을 모두 이해하고 있어야 한다</a:t>
            </a:r>
            <a:r>
              <a:rPr lang="en-US" altLang="ko-KR" sz="1600" b="1" spc="-150" dirty="0" smtClean="0">
                <a:solidFill>
                  <a:srgbClr val="002060"/>
                </a:solidFill>
              </a:rPr>
              <a:t>.  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spc="-150" dirty="0">
                <a:solidFill>
                  <a:srgbClr val="002060"/>
                </a:solidFill>
              </a:rPr>
              <a:t> </a:t>
            </a:r>
            <a:r>
              <a:rPr lang="en-US" altLang="ko-KR" sz="1600" spc="-150" dirty="0" smtClean="0">
                <a:solidFill>
                  <a:srgbClr val="002060"/>
                </a:solidFill>
              </a:rPr>
              <a:t>  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=&gt; 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현재는 각각 별도의 회사를 맡아 작업을 진행하는데 이는 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A to Z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까지 개발의 전반적인 부분을 모두 이해하고 진행해야 한다</a:t>
            </a:r>
            <a:r>
              <a:rPr lang="en-US" altLang="ko-KR" sz="1200" spc="-150" dirty="0" smtClean="0">
                <a:solidFill>
                  <a:srgbClr val="002060"/>
                </a:solidFill>
              </a:rPr>
              <a:t>. (SI</a:t>
            </a:r>
            <a:r>
              <a:rPr lang="ko-KR" altLang="en-US" sz="1200" spc="-150" dirty="0" smtClean="0">
                <a:solidFill>
                  <a:srgbClr val="002060"/>
                </a:solidFill>
              </a:rPr>
              <a:t>프로젝트의 프리랜서들과의 차별성</a:t>
            </a:r>
            <a:r>
              <a:rPr lang="en-US" altLang="ko-KR" sz="1200" spc="-150" dirty="0">
                <a:solidFill>
                  <a:srgbClr val="002060"/>
                </a:solidFill>
              </a:rPr>
              <a:t>)</a:t>
            </a:r>
            <a:endParaRPr lang="ko-KR" altLang="en-US" sz="1200" spc="-150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B95980-B21E-481E-BF88-C25A52D77758}"/>
              </a:ext>
            </a:extLst>
          </p:cNvPr>
          <p:cNvSpPr txBox="1"/>
          <p:nvPr/>
        </p:nvSpPr>
        <p:spPr>
          <a:xfrm>
            <a:off x="281894" y="3803831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002060"/>
                </a:solidFill>
              </a:rPr>
              <a:t>“</a:t>
            </a:r>
            <a:endParaRPr lang="ko-KR" altLang="en-US" sz="7200" dirty="0">
              <a:solidFill>
                <a:srgbClr val="00206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203887" y="3183287"/>
            <a:ext cx="24665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*RTS : Reusable Transport System</a:t>
            </a: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2703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DAF014-91EB-46ED-A066-52758E9E050B}"/>
              </a:ext>
            </a:extLst>
          </p:cNvPr>
          <p:cNvSpPr/>
          <p:nvPr/>
        </p:nvSpPr>
        <p:spPr>
          <a:xfrm>
            <a:off x="599440" y="1290320"/>
            <a:ext cx="5344160" cy="4450080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82D9EE4-0481-47A2-98B1-ADDBA4498D24}"/>
              </a:ext>
            </a:extLst>
          </p:cNvPr>
          <p:cNvSpPr/>
          <p:nvPr/>
        </p:nvSpPr>
        <p:spPr>
          <a:xfrm>
            <a:off x="1063154" y="1423747"/>
            <a:ext cx="1158240" cy="1158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21345C"/>
                </a:solidFill>
              </a:rPr>
              <a:t>Before</a:t>
            </a:r>
            <a:endParaRPr lang="ko-KR" altLang="en-US" sz="1600" b="1" dirty="0">
              <a:solidFill>
                <a:srgbClr val="21345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7385C-4021-4E81-9927-7001CEA3757F}"/>
              </a:ext>
            </a:extLst>
          </p:cNvPr>
          <p:cNvSpPr txBox="1"/>
          <p:nvPr/>
        </p:nvSpPr>
        <p:spPr>
          <a:xfrm>
            <a:off x="959640" y="2614274"/>
            <a:ext cx="456184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장점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err="1" smtClean="0">
                <a:solidFill>
                  <a:schemeClr val="bg1"/>
                </a:solidFill>
              </a:rPr>
              <a:t>모놀리식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아키텍쳐로</a:t>
            </a:r>
            <a:r>
              <a:rPr lang="ko-KR" altLang="en-US" sz="1200" dirty="0" smtClean="0">
                <a:solidFill>
                  <a:schemeClr val="bg1"/>
                </a:solidFill>
              </a:rPr>
              <a:t> 모두 같은 환경으로 되어 있어 복잡하지 않다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쉽게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고가용성</a:t>
            </a:r>
            <a:r>
              <a:rPr lang="ko-KR" altLang="en-US" sz="1200" dirty="0" smtClean="0">
                <a:solidFill>
                  <a:schemeClr val="bg1"/>
                </a:solidFill>
              </a:rPr>
              <a:t> 서버 환경을 만들 수 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</a:rPr>
              <a:t>End to End </a:t>
            </a:r>
            <a:r>
              <a:rPr lang="ko-KR" altLang="en-US" sz="1200" dirty="0" smtClean="0">
                <a:solidFill>
                  <a:schemeClr val="bg1"/>
                </a:solidFill>
              </a:rPr>
              <a:t>서비스 용이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단점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프로젝트가 커지면 커질수록 빌드</a:t>
            </a:r>
            <a:r>
              <a:rPr lang="en-US" altLang="ko-KR" sz="1200" dirty="0" smtClean="0">
                <a:solidFill>
                  <a:schemeClr val="bg1"/>
                </a:solidFill>
              </a:rPr>
              <a:t>&amp;</a:t>
            </a:r>
            <a:r>
              <a:rPr lang="ko-KR" altLang="en-US" sz="1200" dirty="0" smtClean="0">
                <a:solidFill>
                  <a:schemeClr val="bg1"/>
                </a:solidFill>
              </a:rPr>
              <a:t>배포 시간이 길어진다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약간의 수정사항이라도 수정하게 되면 전체를 빌드하고 다시 배포해야한다</a:t>
            </a:r>
            <a:r>
              <a:rPr lang="en-US" altLang="ko-KR" sz="1200" dirty="0" smtClean="0">
                <a:solidFill>
                  <a:schemeClr val="bg1"/>
                </a:solidFill>
              </a:rPr>
              <a:t>. =&gt; </a:t>
            </a:r>
            <a:r>
              <a:rPr lang="ko-KR" altLang="en-US" sz="1200" dirty="0" smtClean="0">
                <a:solidFill>
                  <a:schemeClr val="bg1"/>
                </a:solidFill>
              </a:rPr>
              <a:t>때문에 정기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재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</a:rPr>
              <a:t>배포 시간이 존재한다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일부 오류로 전체 서비스가 마비 될 수 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기능 별 기술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언어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프레임워크를 선택하기 까다롭다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  =&gt; </a:t>
            </a:r>
            <a:r>
              <a:rPr lang="ko-KR" altLang="en-US" sz="1200" dirty="0" smtClean="0">
                <a:solidFill>
                  <a:schemeClr val="bg1"/>
                </a:solidFill>
              </a:rPr>
              <a:t>호환성 문제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내부 보안 문제등 여러가지 고려할 사항이 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        </a:t>
            </a:r>
            <a:r>
              <a:rPr lang="ko-KR" altLang="en-US" sz="1200" dirty="0" smtClean="0">
                <a:solidFill>
                  <a:schemeClr val="bg1"/>
                </a:solidFill>
              </a:rPr>
              <a:t>많다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A7CD9B1-B5C1-4291-B033-195801852AB9}"/>
              </a:ext>
            </a:extLst>
          </p:cNvPr>
          <p:cNvSpPr/>
          <p:nvPr/>
        </p:nvSpPr>
        <p:spPr>
          <a:xfrm>
            <a:off x="6248402" y="1290320"/>
            <a:ext cx="5344160" cy="4450080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4D7F19B-C164-4B03-A975-BA546F814AC6}"/>
              </a:ext>
            </a:extLst>
          </p:cNvPr>
          <p:cNvSpPr/>
          <p:nvPr/>
        </p:nvSpPr>
        <p:spPr>
          <a:xfrm>
            <a:off x="6815630" y="1423747"/>
            <a:ext cx="1158240" cy="1158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21345C"/>
                </a:solidFill>
              </a:rPr>
              <a:t>After</a:t>
            </a:r>
            <a:endParaRPr lang="ko-KR" altLang="en-US" sz="1600" b="1" dirty="0">
              <a:solidFill>
                <a:srgbClr val="21345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6B852-D617-4B17-9139-16036874E7FC}"/>
              </a:ext>
            </a:extLst>
          </p:cNvPr>
          <p:cNvSpPr txBox="1"/>
          <p:nvPr/>
        </p:nvSpPr>
        <p:spPr>
          <a:xfrm>
            <a:off x="6729373" y="2621101"/>
            <a:ext cx="4561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장점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기능별로 마이크로서비스를 개발하여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작업 할당에 용이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추가 혹은 일부 수정 사항에 대해 마이크로서비스만 빌드</a:t>
            </a:r>
            <a:r>
              <a:rPr lang="en-US" altLang="ko-KR" sz="1200" dirty="0" smtClean="0">
                <a:solidFill>
                  <a:schemeClr val="bg1"/>
                </a:solidFill>
              </a:rPr>
              <a:t>&amp;</a:t>
            </a:r>
            <a:r>
              <a:rPr lang="ko-KR" altLang="en-US" sz="1200" dirty="0" smtClean="0">
                <a:solidFill>
                  <a:schemeClr val="bg1"/>
                </a:solidFill>
              </a:rPr>
              <a:t>배포가 가능하여 빠르다</a:t>
            </a:r>
            <a:r>
              <a:rPr lang="en-US" altLang="ko-KR" sz="1200" dirty="0" smtClean="0">
                <a:solidFill>
                  <a:schemeClr val="bg1"/>
                </a:solidFill>
              </a:rPr>
              <a:t>. =&gt; </a:t>
            </a:r>
            <a:r>
              <a:rPr lang="ko-KR" altLang="en-US" sz="1200" dirty="0" smtClean="0">
                <a:solidFill>
                  <a:schemeClr val="bg1"/>
                </a:solidFill>
              </a:rPr>
              <a:t>일부 오류에 대한 빠른 대처 가능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기능별로 기능에 맞는 기술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</a:rPr>
              <a:t>언어 등을 자유롭게 선택하여 사용이 가능하다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단점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마이크로 서비스가 늘어나면 늘어날수록 모니터링하기가 까다롭다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</a:rPr>
              <a:t>서로를 호출하여 상호작용하는데 이 경우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모놀리식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아키텍쳐</a:t>
            </a:r>
            <a:r>
              <a:rPr lang="ko-KR" altLang="en-US" sz="1200" dirty="0" smtClean="0">
                <a:solidFill>
                  <a:schemeClr val="bg1"/>
                </a:solidFill>
              </a:rPr>
              <a:t> 개발 보다 까다롭다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2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</a:rPr>
              <a:t>End to End </a:t>
            </a:r>
            <a:r>
              <a:rPr lang="ko-KR" altLang="en-US" sz="1200" dirty="0" smtClean="0">
                <a:solidFill>
                  <a:schemeClr val="bg1"/>
                </a:solidFill>
              </a:rPr>
              <a:t>테스트를 위해 </a:t>
            </a:r>
            <a:r>
              <a:rPr lang="en-US" altLang="ko-KR" sz="1200" dirty="0" smtClean="0">
                <a:solidFill>
                  <a:schemeClr val="bg1"/>
                </a:solidFill>
              </a:rPr>
              <a:t>UI, Gateway </a:t>
            </a:r>
            <a:r>
              <a:rPr lang="ko-KR" altLang="en-US" sz="1200" dirty="0" smtClean="0">
                <a:solidFill>
                  <a:schemeClr val="bg1"/>
                </a:solidFill>
              </a:rPr>
              <a:t>등 많은 마이크로 서비스를 구동시켜야 해서 테스트 환경을 조성하기에 까다롭다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7FDA3D-4D44-452E-8B47-47684735F35D}"/>
              </a:ext>
            </a:extLst>
          </p:cNvPr>
          <p:cNvSpPr/>
          <p:nvPr/>
        </p:nvSpPr>
        <p:spPr>
          <a:xfrm>
            <a:off x="599440" y="143924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300" dirty="0" smtClean="0">
                <a:solidFill>
                  <a:srgbClr val="21345C"/>
                </a:solidFill>
                <a:latin typeface="+mj-ea"/>
                <a:ea typeface="+mj-ea"/>
              </a:rPr>
              <a:t>각 프로젝트의 장단점</a:t>
            </a:r>
            <a:endParaRPr lang="ko-KR" altLang="en-US" sz="2400" spc="-300" dirty="0">
              <a:solidFill>
                <a:srgbClr val="21345C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NH농협손해보험 로고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740" y="1812043"/>
            <a:ext cx="1922031" cy="45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yszone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525" y="1812043"/>
            <a:ext cx="1319543" cy="45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80533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추가 사진 자료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7" y="1150070"/>
            <a:ext cx="3600000" cy="360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30" y="1150070"/>
            <a:ext cx="3600000" cy="360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333" y="1150070"/>
            <a:ext cx="3600000" cy="360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6527" y="5064432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MBC – </a:t>
            </a:r>
            <a:r>
              <a:rPr lang="ko-KR" altLang="en-US" b="1" dirty="0" smtClean="0"/>
              <a:t>비즈니스 </a:t>
            </a:r>
            <a:r>
              <a:rPr lang="ko-KR" altLang="en-US" b="1" dirty="0" err="1" smtClean="0"/>
              <a:t>로직</a:t>
            </a:r>
            <a:r>
              <a:rPr lang="ko-KR" altLang="en-US" b="1" dirty="0" smtClean="0"/>
              <a:t> 화면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401930" y="5068357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X-platform</a:t>
            </a:r>
            <a:endParaRPr lang="en-US" altLang="ko-KR" b="1" dirty="0"/>
          </a:p>
          <a:p>
            <a:pPr algn="ctr"/>
            <a:r>
              <a:rPr lang="ko-KR" altLang="en-US" b="1" dirty="0" smtClean="0"/>
              <a:t>테이블 </a:t>
            </a:r>
            <a:r>
              <a:rPr lang="ko-KR" altLang="en-US" b="1" dirty="0" err="1" smtClean="0"/>
              <a:t>컬럼</a:t>
            </a:r>
            <a:r>
              <a:rPr lang="ko-KR" altLang="en-US" b="1" dirty="0" err="1" smtClean="0"/>
              <a:t>별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데이터 </a:t>
            </a:r>
            <a:r>
              <a:rPr lang="ko-KR" altLang="en-US" b="1" dirty="0" err="1" smtClean="0"/>
              <a:t>셋팅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7333" y="5064432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X-platform</a:t>
            </a:r>
            <a:br>
              <a:rPr lang="en-US" altLang="ko-KR" b="1" dirty="0" smtClean="0"/>
            </a:br>
            <a:r>
              <a:rPr lang="ko-KR" altLang="en-US" b="1" dirty="0" err="1" smtClean="0"/>
              <a:t>화면제어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41854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80533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추가 사진 자료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6378" y="999460"/>
            <a:ext cx="3240000" cy="432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82" y="1539458"/>
            <a:ext cx="4320001" cy="3240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6377" y="5001767"/>
            <a:ext cx="432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화면 레이아웃 작업 참고 자료 </a:t>
            </a:r>
            <a:r>
              <a:rPr lang="en-US" altLang="ko-KR" b="1" dirty="0" smtClean="0"/>
              <a:t>1</a:t>
            </a:r>
            <a:br>
              <a:rPr lang="en-US" altLang="ko-KR" b="1" dirty="0" smtClean="0"/>
            </a:br>
            <a:r>
              <a:rPr lang="en-US" altLang="ko-KR" b="1" dirty="0" smtClean="0"/>
              <a:t>(</a:t>
            </a:r>
            <a:r>
              <a:rPr lang="ko-KR" altLang="en-US" b="1" dirty="0" smtClean="0"/>
              <a:t>기존 운영 화면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25582" y="5001767"/>
            <a:ext cx="432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화면 레이아웃 작업 참고 자료 </a:t>
            </a:r>
            <a:r>
              <a:rPr lang="en-US" altLang="ko-KR" b="1" dirty="0" smtClean="0"/>
              <a:t>2</a:t>
            </a:r>
            <a:br>
              <a:rPr lang="en-US" altLang="ko-KR" b="1" dirty="0" smtClean="0"/>
            </a:br>
            <a:r>
              <a:rPr lang="en-US" altLang="ko-KR" b="1" dirty="0" smtClean="0"/>
              <a:t>(</a:t>
            </a:r>
            <a:r>
              <a:rPr lang="ko-KR" altLang="en-US" b="1" dirty="0" smtClean="0"/>
              <a:t>기존 현업에서 사용 중인 엑셀 </a:t>
            </a:r>
            <a:r>
              <a:rPr lang="en-US" altLang="ko-KR" b="1" dirty="0"/>
              <a:t>F</a:t>
            </a:r>
            <a:r>
              <a:rPr lang="en-US" altLang="ko-KR" b="1" dirty="0" smtClean="0"/>
              <a:t>orm)</a:t>
            </a:r>
          </a:p>
        </p:txBody>
      </p:sp>
    </p:spTree>
    <p:extLst>
      <p:ext uri="{BB962C8B-B14F-4D97-AF65-F5344CB8AC3E}">
        <p14:creationId xmlns:p14="http://schemas.microsoft.com/office/powerpoint/2010/main" val="168520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1949287" y="2714389"/>
            <a:ext cx="88255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pc="-150" dirty="0" smtClean="0">
                <a:solidFill>
                  <a:schemeClr val="bg1"/>
                </a:solidFill>
              </a:rPr>
              <a:t>먼저</a:t>
            </a:r>
            <a:r>
              <a:rPr lang="en-US" altLang="ko-KR" spc="-150" dirty="0" smtClean="0">
                <a:solidFill>
                  <a:schemeClr val="bg1"/>
                </a:solidFill>
              </a:rPr>
              <a:t>, </a:t>
            </a:r>
            <a:r>
              <a:rPr lang="ko-KR" altLang="en-US" spc="-150" dirty="0" smtClean="0">
                <a:solidFill>
                  <a:schemeClr val="bg1"/>
                </a:solidFill>
              </a:rPr>
              <a:t>무엇보다 제자리가 생긴 것이 가장 기분이 좋았습니다</a:t>
            </a:r>
            <a:r>
              <a:rPr lang="en-US" altLang="ko-KR" spc="-150" dirty="0" smtClean="0">
                <a:solidFill>
                  <a:schemeClr val="bg1"/>
                </a:solidFill>
              </a:rPr>
              <a:t>. </a:t>
            </a:r>
            <a:r>
              <a:rPr lang="ko-KR" altLang="en-US" spc="-150" dirty="0" smtClean="0">
                <a:solidFill>
                  <a:schemeClr val="bg1"/>
                </a:solidFill>
              </a:rPr>
              <a:t>그리고 제가 </a:t>
            </a:r>
            <a:r>
              <a:rPr lang="en-US" altLang="ko-KR" spc="-150" dirty="0" smtClean="0">
                <a:solidFill>
                  <a:schemeClr val="bg1"/>
                </a:solidFill>
              </a:rPr>
              <a:t>SI</a:t>
            </a:r>
            <a:r>
              <a:rPr lang="ko-KR" altLang="en-US" spc="-150" dirty="0" smtClean="0">
                <a:solidFill>
                  <a:schemeClr val="bg1"/>
                </a:solidFill>
              </a:rPr>
              <a:t>를 </a:t>
            </a:r>
            <a:r>
              <a:rPr lang="ko-KR" altLang="en-US" spc="-150" dirty="0" smtClean="0">
                <a:solidFill>
                  <a:schemeClr val="bg1"/>
                </a:solidFill>
              </a:rPr>
              <a:t>하면서 </a:t>
            </a:r>
            <a:r>
              <a:rPr lang="ko-KR" altLang="en-US" spc="-150" dirty="0" smtClean="0">
                <a:solidFill>
                  <a:schemeClr val="bg1"/>
                </a:solidFill>
              </a:rPr>
              <a:t>개발을 </a:t>
            </a:r>
            <a:r>
              <a:rPr lang="ko-KR" altLang="en-US" spc="-150" dirty="0" smtClean="0">
                <a:solidFill>
                  <a:schemeClr val="bg1"/>
                </a:solidFill>
              </a:rPr>
              <a:t>하긴 했지만 </a:t>
            </a:r>
            <a:r>
              <a:rPr lang="ko-KR" altLang="en-US" spc="-150" dirty="0" err="1" smtClean="0">
                <a:solidFill>
                  <a:schemeClr val="bg1"/>
                </a:solidFill>
              </a:rPr>
              <a:t>한달간</a:t>
            </a:r>
            <a:r>
              <a:rPr lang="ko-KR" altLang="en-US" spc="-150" dirty="0" smtClean="0">
                <a:solidFill>
                  <a:schemeClr val="bg1"/>
                </a:solidFill>
              </a:rPr>
              <a:t> </a:t>
            </a:r>
            <a:r>
              <a:rPr lang="ko-KR" altLang="en-US" spc="-150" dirty="0" err="1" smtClean="0">
                <a:solidFill>
                  <a:schemeClr val="bg1"/>
                </a:solidFill>
              </a:rPr>
              <a:t>연구원분들</a:t>
            </a:r>
            <a:r>
              <a:rPr lang="ko-KR" altLang="en-US" spc="-150" dirty="0" smtClean="0">
                <a:solidFill>
                  <a:schemeClr val="bg1"/>
                </a:solidFill>
              </a:rPr>
              <a:t> 일하시는 걸 </a:t>
            </a:r>
            <a:r>
              <a:rPr lang="ko-KR" altLang="en-US" spc="-150" dirty="0" smtClean="0">
                <a:solidFill>
                  <a:schemeClr val="bg1"/>
                </a:solidFill>
              </a:rPr>
              <a:t>보고</a:t>
            </a:r>
            <a:r>
              <a:rPr lang="en-US" altLang="ko-KR" spc="-150" dirty="0" smtClean="0">
                <a:solidFill>
                  <a:schemeClr val="bg1"/>
                </a:solidFill>
              </a:rPr>
              <a:t>,</a:t>
            </a:r>
            <a:r>
              <a:rPr lang="ko-KR" altLang="en-US" spc="-150" dirty="0" smtClean="0">
                <a:solidFill>
                  <a:schemeClr val="bg1"/>
                </a:solidFill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</a:rPr>
              <a:t>듣고 </a:t>
            </a:r>
            <a:r>
              <a:rPr lang="ko-KR" altLang="en-US" spc="-150" dirty="0" err="1" smtClean="0">
                <a:solidFill>
                  <a:schemeClr val="bg1"/>
                </a:solidFill>
              </a:rPr>
              <a:t>하다보니</a:t>
            </a:r>
            <a:r>
              <a:rPr lang="ko-KR" altLang="en-US" spc="-150" dirty="0" smtClean="0">
                <a:solidFill>
                  <a:schemeClr val="bg1"/>
                </a:solidFill>
              </a:rPr>
              <a:t> 우물 안 </a:t>
            </a:r>
            <a:r>
              <a:rPr lang="ko-KR" altLang="en-US" spc="-150" dirty="0" err="1" smtClean="0">
                <a:solidFill>
                  <a:schemeClr val="bg1"/>
                </a:solidFill>
              </a:rPr>
              <a:t>개구리였다라는</a:t>
            </a:r>
            <a:r>
              <a:rPr lang="ko-KR" altLang="en-US" spc="-150" dirty="0" smtClean="0">
                <a:solidFill>
                  <a:schemeClr val="bg1"/>
                </a:solidFill>
              </a:rPr>
              <a:t> 걸 깨달았습니다</a:t>
            </a:r>
            <a:r>
              <a:rPr lang="en-US" altLang="ko-KR" spc="-150" dirty="0" smtClean="0">
                <a:solidFill>
                  <a:schemeClr val="bg1"/>
                </a:solidFill>
              </a:rPr>
              <a:t>. </a:t>
            </a:r>
            <a:r>
              <a:rPr lang="ko-KR" altLang="en-US" spc="-150" dirty="0" smtClean="0">
                <a:solidFill>
                  <a:schemeClr val="bg1"/>
                </a:solidFill>
              </a:rPr>
              <a:t>더 다양하게 그리고 더 주체적으로 뭔가를 할 수 있다는 점이 인상 깊었습니다</a:t>
            </a:r>
            <a:r>
              <a:rPr lang="en-US" altLang="ko-KR" spc="-150" dirty="0" smtClean="0">
                <a:solidFill>
                  <a:schemeClr val="bg1"/>
                </a:solidFill>
              </a:rPr>
              <a:t>.</a:t>
            </a:r>
            <a:endParaRPr lang="ko-KR" altLang="en-US" sz="1800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95980-B21E-481E-BF88-C25A52D77758}"/>
              </a:ext>
            </a:extLst>
          </p:cNvPr>
          <p:cNvSpPr txBox="1"/>
          <p:nvPr/>
        </p:nvSpPr>
        <p:spPr>
          <a:xfrm>
            <a:off x="1322193" y="2114224"/>
            <a:ext cx="101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“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8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948DA2-02A6-4346-80F8-772FA275B595}"/>
              </a:ext>
            </a:extLst>
          </p:cNvPr>
          <p:cNvSpPr/>
          <p:nvPr/>
        </p:nvSpPr>
        <p:spPr>
          <a:xfrm>
            <a:off x="3756000" y="1140488"/>
            <a:ext cx="4680000" cy="46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DCA6C-C10A-C3EB-687F-D8493C1881F4}"/>
              </a:ext>
            </a:extLst>
          </p:cNvPr>
          <p:cNvSpPr txBox="1"/>
          <p:nvPr/>
        </p:nvSpPr>
        <p:spPr>
          <a:xfrm>
            <a:off x="3828500" y="2578182"/>
            <a:ext cx="45350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600" dirty="0" err="1">
                <a:solidFill>
                  <a:srgbClr val="F1ECE6"/>
                </a:solidFill>
                <a:latin typeface="굴림"/>
                <a:ea typeface="굴림"/>
              </a:rPr>
              <a:t>Q</a:t>
            </a:r>
            <a:r>
              <a:rPr lang="ko-KR" altLang="en-US" sz="9600" dirty="0">
                <a:solidFill>
                  <a:srgbClr val="F1ECE6"/>
                </a:solidFill>
                <a:latin typeface="굴림"/>
                <a:ea typeface="굴림"/>
              </a:rPr>
              <a:t> &amp; A</a:t>
            </a:r>
            <a:endParaRPr lang="ko-KR" altLang="en-US" sz="9600" dirty="0">
              <a:solidFill>
                <a:srgbClr val="F1E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7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3240000" y="3292390"/>
            <a:ext cx="195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● </a:t>
            </a:r>
            <a:r>
              <a:rPr lang="ko-KR" altLang="en-US" dirty="0" err="1" smtClean="0">
                <a:solidFill>
                  <a:schemeClr val="bg1"/>
                </a:solidFill>
              </a:rPr>
              <a:t>업무방식</a:t>
            </a:r>
            <a:r>
              <a:rPr lang="ko-KR" altLang="en-US" dirty="0" smtClean="0">
                <a:solidFill>
                  <a:schemeClr val="bg1"/>
                </a:solidFill>
              </a:rPr>
              <a:t> 비교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3240000" y="2668206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● </a:t>
            </a:r>
            <a:r>
              <a:rPr lang="ko-KR" altLang="en-US" dirty="0" smtClean="0">
                <a:solidFill>
                  <a:schemeClr val="bg1"/>
                </a:solidFill>
              </a:rPr>
              <a:t>배포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파일 및 통신 방식 비교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3240000" y="2044021"/>
            <a:ext cx="203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● 기술 스택 비교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2" descr="syszon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6" y="389684"/>
            <a:ext cx="1047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3240000" y="391657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● </a:t>
            </a:r>
            <a:r>
              <a:rPr lang="ko-KR" altLang="en-US" dirty="0" smtClean="0">
                <a:solidFill>
                  <a:schemeClr val="bg1"/>
                </a:solidFill>
              </a:rPr>
              <a:t>각 프로젝트의 장단점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2660604" y="4874757"/>
            <a:ext cx="6870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*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Before </a:t>
            </a:r>
            <a:r>
              <a:rPr lang="ko-KR" altLang="en-US" sz="1400" dirty="0" smtClean="0">
                <a:solidFill>
                  <a:schemeClr val="bg1"/>
                </a:solidFill>
              </a:rPr>
              <a:t>프로젝트는 농협손해보험을 기준으로 한 점 참고해주시면 감사하겠습니다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09562"/>
              </p:ext>
            </p:extLst>
          </p:nvPr>
        </p:nvGraphicFramePr>
        <p:xfrm>
          <a:off x="741728" y="1541823"/>
          <a:ext cx="10886343" cy="4764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952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Before &amp; After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326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동양시스템즈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(NH</a:t>
                      </a:r>
                      <a:r>
                        <a:rPr lang="en-US" altLang="ko-KR" sz="20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0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손보</a:t>
                      </a:r>
                      <a:r>
                        <a:rPr lang="en-US" altLang="ko-KR" sz="2000" baseline="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SYSZONE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52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Back-End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Oracle, EAI, Java, </a:t>
                      </a:r>
                      <a:r>
                        <a:rPr lang="en-US" altLang="ko-KR" sz="18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Jeus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Netty</a:t>
                      </a:r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Docker, Kubernetes, Java, MySQL</a:t>
                      </a: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952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Front-End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JavaScript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React,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Mui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Redux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ContextAPI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Node.js,TypeScript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952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Tool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Eclipse, X-Platform, </a:t>
                      </a:r>
                      <a:r>
                        <a:rPr lang="en-US" altLang="ko-KR" sz="18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OrangDB</a:t>
                      </a:r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VDI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Eclipse, </a:t>
                      </a:r>
                      <a:r>
                        <a:rPr lang="en-US" altLang="ko-KR" sz="18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VScode</a:t>
                      </a:r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8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InfluxDB</a:t>
                      </a:r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HeidiSQL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952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ETC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SoftManager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Yona</a:t>
                      </a:r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8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Bizmeka</a:t>
                      </a:r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8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Git</a:t>
                      </a:r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Postman, </a:t>
                      </a:r>
                      <a:r>
                        <a:rPr lang="en-US" altLang="ko-KR" sz="18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NextCloud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80533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 스택 비교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7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866699"/>
            <a:ext cx="2880000" cy="288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7" y="1866699"/>
            <a:ext cx="2880000" cy="288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363" y="1866699"/>
            <a:ext cx="2880000" cy="28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637" y="5042800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VDI </a:t>
            </a:r>
            <a:r>
              <a:rPr lang="ko-KR" altLang="en-US" b="1" dirty="0" smtClean="0"/>
              <a:t>환경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56000" y="5042800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JEUS </a:t>
            </a:r>
            <a:r>
              <a:rPr lang="ko-KR" altLang="en-US" b="1" dirty="0" smtClean="0"/>
              <a:t>서버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732363" y="5042800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로그 확인</a:t>
            </a:r>
            <a:endParaRPr lang="en-US" altLang="ko-KR" b="1" dirty="0" smtClean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80533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 사진 자료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115930" y="1957920"/>
            <a:ext cx="10137939" cy="2741923"/>
            <a:chOff x="514350" y="2235430"/>
            <a:chExt cx="11163299" cy="3364181"/>
          </a:xfrm>
        </p:grpSpPr>
        <p:sp>
          <p:nvSpPr>
            <p:cNvPr id="10" name="갈매기형 수장 5">
              <a:extLst>
                <a:ext uri="{FF2B5EF4-FFF2-40B4-BE49-F238E27FC236}">
                  <a16:creationId xmlns:a16="http://schemas.microsoft.com/office/drawing/2014/main" id="{1CABAF0A-198C-4992-B7B0-4B084BD61064}"/>
                </a:ext>
              </a:extLst>
            </p:cNvPr>
            <p:cNvSpPr/>
            <p:nvPr/>
          </p:nvSpPr>
          <p:spPr>
            <a:xfrm>
              <a:off x="7743824" y="3174500"/>
              <a:ext cx="3933825" cy="139986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갈매기형 수장 4">
              <a:extLst>
                <a:ext uri="{FF2B5EF4-FFF2-40B4-BE49-F238E27FC236}">
                  <a16:creationId xmlns:a16="http://schemas.microsoft.com/office/drawing/2014/main" id="{AAD8210A-010D-4E5D-881B-5A056565008D}"/>
                </a:ext>
              </a:extLst>
            </p:cNvPr>
            <p:cNvSpPr/>
            <p:nvPr/>
          </p:nvSpPr>
          <p:spPr>
            <a:xfrm>
              <a:off x="4129087" y="3174500"/>
              <a:ext cx="3933825" cy="1399868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오각형 3">
              <a:extLst>
                <a:ext uri="{FF2B5EF4-FFF2-40B4-BE49-F238E27FC236}">
                  <a16:creationId xmlns:a16="http://schemas.microsoft.com/office/drawing/2014/main" id="{32439DA9-BCC3-453A-AB7F-A6E155193FDE}"/>
                </a:ext>
              </a:extLst>
            </p:cNvPr>
            <p:cNvSpPr/>
            <p:nvPr/>
          </p:nvSpPr>
          <p:spPr>
            <a:xfrm>
              <a:off x="514350" y="3174500"/>
              <a:ext cx="3933825" cy="1399868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왼쪽 중괄호 16">
              <a:extLst>
                <a:ext uri="{FF2B5EF4-FFF2-40B4-BE49-F238E27FC236}">
                  <a16:creationId xmlns:a16="http://schemas.microsoft.com/office/drawing/2014/main" id="{64E53625-964C-42B0-AF58-A38DB3763505}"/>
                </a:ext>
              </a:extLst>
            </p:cNvPr>
            <p:cNvSpPr/>
            <p:nvPr/>
          </p:nvSpPr>
          <p:spPr>
            <a:xfrm rot="16200000">
              <a:off x="5520931" y="3418268"/>
              <a:ext cx="321466" cy="315277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 중괄호 17">
              <a:extLst>
                <a:ext uri="{FF2B5EF4-FFF2-40B4-BE49-F238E27FC236}">
                  <a16:creationId xmlns:a16="http://schemas.microsoft.com/office/drawing/2014/main" id="{5608BD6C-F679-4787-8289-56FA48C6B839}"/>
                </a:ext>
              </a:extLst>
            </p:cNvPr>
            <p:cNvSpPr/>
            <p:nvPr/>
          </p:nvSpPr>
          <p:spPr>
            <a:xfrm rot="5400000" flipV="1">
              <a:off x="1930006" y="1263995"/>
              <a:ext cx="321466" cy="315277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왼쪽 중괄호 18">
              <a:extLst>
                <a:ext uri="{FF2B5EF4-FFF2-40B4-BE49-F238E27FC236}">
                  <a16:creationId xmlns:a16="http://schemas.microsoft.com/office/drawing/2014/main" id="{929C85DA-9B2A-4460-9FE5-B33D497E9AD3}"/>
                </a:ext>
              </a:extLst>
            </p:cNvPr>
            <p:cNvSpPr/>
            <p:nvPr/>
          </p:nvSpPr>
          <p:spPr>
            <a:xfrm rot="5400000" flipV="1">
              <a:off x="9159480" y="1259988"/>
              <a:ext cx="321466" cy="3152778"/>
            </a:xfrm>
            <a:prstGeom prst="leftBrace">
              <a:avLst>
                <a:gd name="adj1" fmla="val 54487"/>
                <a:gd name="adj2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493FD2-01BA-456A-9341-0D82E18607F7}"/>
                </a:ext>
              </a:extLst>
            </p:cNvPr>
            <p:cNvSpPr txBox="1"/>
            <p:nvPr/>
          </p:nvSpPr>
          <p:spPr>
            <a:xfrm>
              <a:off x="1536741" y="223543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/>
                <a:t>개발서버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E971A6-8C1F-45B2-84FF-4DF373B39634}"/>
                </a:ext>
              </a:extLst>
            </p:cNvPr>
            <p:cNvSpPr txBox="1"/>
            <p:nvPr/>
          </p:nvSpPr>
          <p:spPr>
            <a:xfrm>
              <a:off x="8766215" y="2235430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/>
                <a:t>운영서버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0863F0-70BD-43FE-BE41-5F700401B916}"/>
                </a:ext>
              </a:extLst>
            </p:cNvPr>
            <p:cNvSpPr txBox="1"/>
            <p:nvPr/>
          </p:nvSpPr>
          <p:spPr>
            <a:xfrm>
              <a:off x="5127667" y="5230279"/>
              <a:ext cx="1107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/>
                <a:t>검증서버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3B10E6-E104-471D-8D2E-2FA0DD279594}"/>
                </a:ext>
              </a:extLst>
            </p:cNvPr>
            <p:cNvSpPr txBox="1"/>
            <p:nvPr/>
          </p:nvSpPr>
          <p:spPr>
            <a:xfrm>
              <a:off x="735023" y="3640772"/>
              <a:ext cx="2813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Fake Data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가지고 작업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CB2336-2DC1-41D1-AC03-3C274E99293A}"/>
                </a:ext>
              </a:extLst>
            </p:cNvPr>
            <p:cNvSpPr txBox="1"/>
            <p:nvPr/>
          </p:nvSpPr>
          <p:spPr>
            <a:xfrm>
              <a:off x="4839056" y="3640772"/>
              <a:ext cx="276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Real Data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를 가지고 검증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CC9224-6BFE-4B92-BA7E-42C9CD1E5C67}"/>
                </a:ext>
              </a:extLst>
            </p:cNvPr>
            <p:cNvSpPr txBox="1"/>
            <p:nvPr/>
          </p:nvSpPr>
          <p:spPr>
            <a:xfrm>
              <a:off x="8618129" y="364077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운영 배포 후 테스트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7FDA3D-4D44-452E-8B47-47684735F35D}"/>
              </a:ext>
            </a:extLst>
          </p:cNvPr>
          <p:cNvSpPr/>
          <p:nvPr/>
        </p:nvSpPr>
        <p:spPr>
          <a:xfrm>
            <a:off x="350954" y="1054569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-300" dirty="0" smtClean="0">
                <a:solidFill>
                  <a:srgbClr val="21345C"/>
                </a:solidFill>
                <a:latin typeface="+mj-ea"/>
                <a:ea typeface="+mj-ea"/>
              </a:rPr>
              <a:t>이전 프로젝트 배포 구조 </a:t>
            </a:r>
            <a:r>
              <a:rPr lang="en-US" altLang="ko-KR" spc="-300" dirty="0" smtClean="0">
                <a:solidFill>
                  <a:srgbClr val="21345C"/>
                </a:solidFill>
                <a:latin typeface="+mj-ea"/>
                <a:ea typeface="+mj-ea"/>
              </a:rPr>
              <a:t>(NH</a:t>
            </a:r>
            <a:r>
              <a:rPr lang="ko-KR" altLang="en-US" spc="-300" dirty="0" smtClean="0">
                <a:solidFill>
                  <a:srgbClr val="21345C"/>
                </a:solidFill>
                <a:latin typeface="+mj-ea"/>
                <a:ea typeface="+mj-ea"/>
              </a:rPr>
              <a:t>손보</a:t>
            </a:r>
            <a:r>
              <a:rPr lang="en-US" altLang="ko-KR" spc="-300" dirty="0" smtClean="0">
                <a:solidFill>
                  <a:srgbClr val="21345C"/>
                </a:solidFill>
                <a:latin typeface="+mj-ea"/>
                <a:ea typeface="+mj-ea"/>
              </a:rPr>
              <a:t>)</a:t>
            </a:r>
            <a:endParaRPr lang="ko-KR" altLang="en-US" spc="-300" dirty="0">
              <a:solidFill>
                <a:srgbClr val="21345C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E8F7FC-C6F3-4F21-A228-1AB0954E1DC3}"/>
              </a:ext>
            </a:extLst>
          </p:cNvPr>
          <p:cNvSpPr txBox="1"/>
          <p:nvPr/>
        </p:nvSpPr>
        <p:spPr>
          <a:xfrm>
            <a:off x="291775" y="4459668"/>
            <a:ext cx="2643438" cy="223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rgbClr val="21345C"/>
                </a:solidFill>
              </a:rPr>
              <a:t> 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0C6E19-4D93-4CF5-9BA6-A2D9A2A68187}"/>
              </a:ext>
            </a:extLst>
          </p:cNvPr>
          <p:cNvSpPr txBox="1"/>
          <p:nvPr/>
        </p:nvSpPr>
        <p:spPr>
          <a:xfrm>
            <a:off x="9251375" y="4337788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rgbClr val="21345C"/>
                </a:solidFill>
              </a:rPr>
              <a:t>」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3044408" y="5075158"/>
            <a:ext cx="6097772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800" i="1" spc="-150" dirty="0" err="1" smtClean="0">
                <a:solidFill>
                  <a:srgbClr val="21345C"/>
                </a:solidFill>
              </a:rPr>
              <a:t>SoftManager</a:t>
            </a:r>
            <a:r>
              <a:rPr lang="ko-KR" altLang="en-US" sz="1800" i="1" spc="-150" dirty="0" smtClean="0">
                <a:solidFill>
                  <a:srgbClr val="21345C"/>
                </a:solidFill>
              </a:rPr>
              <a:t>라는 형상관리 툴 통해 개발</a:t>
            </a:r>
            <a:r>
              <a:rPr lang="en-US" altLang="ko-KR" sz="1800" i="1" spc="-150" dirty="0" smtClean="0">
                <a:solidFill>
                  <a:srgbClr val="21345C"/>
                </a:solidFill>
              </a:rPr>
              <a:t>/</a:t>
            </a:r>
            <a:r>
              <a:rPr lang="ko-KR" altLang="en-US" sz="1800" i="1" spc="-150" dirty="0" smtClean="0">
                <a:solidFill>
                  <a:srgbClr val="21345C"/>
                </a:solidFill>
              </a:rPr>
              <a:t>검증</a:t>
            </a:r>
            <a:r>
              <a:rPr lang="en-US" altLang="ko-KR" sz="1800" i="1" spc="-150" dirty="0" smtClean="0">
                <a:solidFill>
                  <a:srgbClr val="21345C"/>
                </a:solidFill>
              </a:rPr>
              <a:t>/</a:t>
            </a:r>
            <a:r>
              <a:rPr lang="ko-KR" altLang="en-US" sz="1800" i="1" spc="-150" dirty="0" smtClean="0">
                <a:solidFill>
                  <a:srgbClr val="21345C"/>
                </a:solidFill>
              </a:rPr>
              <a:t>운영 단계를 </a:t>
            </a:r>
            <a:r>
              <a:rPr lang="ko-KR" altLang="en-US" i="1" spc="-150" dirty="0" smtClean="0">
                <a:solidFill>
                  <a:srgbClr val="21345C"/>
                </a:solidFill>
              </a:rPr>
              <a:t>거쳐 최종배포하게 됩니다</a:t>
            </a:r>
            <a:r>
              <a:rPr lang="en-US" altLang="ko-KR" i="1" spc="-150" dirty="0" smtClean="0">
                <a:solidFill>
                  <a:srgbClr val="21345C"/>
                </a:solidFill>
              </a:rPr>
              <a:t>. </a:t>
            </a:r>
            <a:r>
              <a:rPr lang="ko-KR" altLang="en-US" i="1" spc="-150" dirty="0" smtClean="0">
                <a:solidFill>
                  <a:srgbClr val="21345C"/>
                </a:solidFill>
              </a:rPr>
              <a:t>개발</a:t>
            </a:r>
            <a:r>
              <a:rPr lang="en-US" altLang="ko-KR" i="1" spc="-150" dirty="0" smtClean="0">
                <a:solidFill>
                  <a:srgbClr val="21345C"/>
                </a:solidFill>
              </a:rPr>
              <a:t>/</a:t>
            </a:r>
            <a:r>
              <a:rPr lang="ko-KR" altLang="en-US" i="1" spc="-150" dirty="0" smtClean="0">
                <a:solidFill>
                  <a:srgbClr val="21345C"/>
                </a:solidFill>
              </a:rPr>
              <a:t>검증 서버 </a:t>
            </a:r>
            <a:r>
              <a:rPr lang="ko-KR" altLang="en-US" i="1" spc="-150" dirty="0" err="1" smtClean="0">
                <a:solidFill>
                  <a:srgbClr val="21345C"/>
                </a:solidFill>
              </a:rPr>
              <a:t>배포시에</a:t>
            </a:r>
            <a:r>
              <a:rPr lang="ko-KR" altLang="en-US" i="1" spc="-150" dirty="0" smtClean="0">
                <a:solidFill>
                  <a:srgbClr val="21345C"/>
                </a:solidFill>
              </a:rPr>
              <a:t> 자동 컴파일</a:t>
            </a:r>
            <a:r>
              <a:rPr lang="en-US" altLang="ko-KR" i="1" spc="-150" dirty="0" smtClean="0">
                <a:solidFill>
                  <a:srgbClr val="21345C"/>
                </a:solidFill>
              </a:rPr>
              <a:t>&amp;</a:t>
            </a:r>
            <a:r>
              <a:rPr lang="ko-KR" altLang="en-US" i="1" spc="-150" dirty="0" smtClean="0">
                <a:solidFill>
                  <a:srgbClr val="21345C"/>
                </a:solidFill>
              </a:rPr>
              <a:t>빌드 및 </a:t>
            </a:r>
            <a:r>
              <a:rPr lang="ko-KR" altLang="en-US" i="1" spc="-150" dirty="0" err="1" smtClean="0">
                <a:solidFill>
                  <a:srgbClr val="21345C"/>
                </a:solidFill>
              </a:rPr>
              <a:t>오류체크를</a:t>
            </a:r>
            <a:r>
              <a:rPr lang="ko-KR" altLang="en-US" i="1" spc="-150" dirty="0" smtClean="0">
                <a:solidFill>
                  <a:srgbClr val="21345C"/>
                </a:solidFill>
              </a:rPr>
              <a:t> 해서 </a:t>
            </a:r>
            <a:r>
              <a:rPr lang="ko-KR" altLang="en-US" i="1" spc="-150" dirty="0" err="1" smtClean="0">
                <a:solidFill>
                  <a:srgbClr val="21345C"/>
                </a:solidFill>
              </a:rPr>
              <a:t>소스상의</a:t>
            </a:r>
            <a:r>
              <a:rPr lang="ko-KR" altLang="en-US" i="1" spc="-150" dirty="0" smtClean="0">
                <a:solidFill>
                  <a:srgbClr val="21345C"/>
                </a:solidFill>
              </a:rPr>
              <a:t> 오류에 대한 검증이 용이합니다</a:t>
            </a:r>
            <a:r>
              <a:rPr lang="en-US" altLang="ko-KR" i="1" spc="-150" dirty="0" smtClean="0">
                <a:solidFill>
                  <a:srgbClr val="21345C"/>
                </a:solidFill>
              </a:rPr>
              <a:t>.</a:t>
            </a:r>
            <a:endParaRPr lang="ko-KR" altLang="en-US" sz="1800" i="1" spc="-150" dirty="0">
              <a:solidFill>
                <a:srgbClr val="21345C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80533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배포 구조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hlinkClick r:id="rId2"/>
          </p:cNvPr>
          <p:cNvSpPr/>
          <p:nvPr/>
        </p:nvSpPr>
        <p:spPr>
          <a:xfrm>
            <a:off x="3094795" y="6179903"/>
            <a:ext cx="2236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u="sng" dirty="0" err="1" smtClean="0"/>
              <a:t>SoftManager</a:t>
            </a:r>
            <a:r>
              <a:rPr lang="en-US" altLang="ko-KR" sz="1200" u="sng" dirty="0" smtClean="0"/>
              <a:t> </a:t>
            </a:r>
            <a:r>
              <a:rPr lang="ko-KR" altLang="en-US" sz="1200" u="sng" dirty="0" smtClean="0"/>
              <a:t>관련 내용 링크</a:t>
            </a:r>
            <a:endParaRPr lang="ko-KR" altLang="en-US" sz="1200" u="sng" dirty="0"/>
          </a:p>
        </p:txBody>
      </p:sp>
    </p:spTree>
    <p:extLst>
      <p:ext uri="{BB962C8B-B14F-4D97-AF65-F5344CB8AC3E}">
        <p14:creationId xmlns:p14="http://schemas.microsoft.com/office/powerpoint/2010/main" val="1584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30" y="1282050"/>
            <a:ext cx="3178011" cy="42373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070" y="1282050"/>
            <a:ext cx="3178011" cy="423734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80533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 사진 자료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8829" y="5789754"/>
            <a:ext cx="317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서버별</a:t>
            </a:r>
            <a:r>
              <a:rPr lang="en-US" altLang="ko-KR" b="1" dirty="0" smtClean="0"/>
              <a:t> DB </a:t>
            </a:r>
            <a:r>
              <a:rPr lang="ko-KR" altLang="en-US" b="1" dirty="0" smtClean="0"/>
              <a:t>계정 신청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540069" y="5789754"/>
            <a:ext cx="317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각 </a:t>
            </a:r>
            <a:r>
              <a:rPr lang="ko-KR" altLang="en-US" b="1" dirty="0" err="1" smtClean="0"/>
              <a:t>서버별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접속 확인 화면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2004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7FDA3D-4D44-452E-8B47-47684735F35D}"/>
              </a:ext>
            </a:extLst>
          </p:cNvPr>
          <p:cNvSpPr/>
          <p:nvPr/>
        </p:nvSpPr>
        <p:spPr>
          <a:xfrm>
            <a:off x="350954" y="1054569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-300" dirty="0" smtClean="0">
                <a:solidFill>
                  <a:srgbClr val="21345C"/>
                </a:solidFill>
                <a:latin typeface="+mj-ea"/>
                <a:ea typeface="+mj-ea"/>
              </a:rPr>
              <a:t>이후 프로젝트 배포 구조 </a:t>
            </a:r>
            <a:r>
              <a:rPr lang="en-US" altLang="ko-KR" spc="-300" dirty="0" smtClean="0">
                <a:solidFill>
                  <a:srgbClr val="21345C"/>
                </a:solidFill>
                <a:latin typeface="+mj-ea"/>
                <a:ea typeface="+mj-ea"/>
              </a:rPr>
              <a:t>(SYSZONE) </a:t>
            </a:r>
            <a:endParaRPr lang="ko-KR" altLang="en-US" spc="-300" dirty="0">
              <a:solidFill>
                <a:srgbClr val="21345C"/>
              </a:solidFill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96639" y="1739059"/>
            <a:ext cx="9976521" cy="4531897"/>
            <a:chOff x="1012325" y="1042737"/>
            <a:chExt cx="9976521" cy="453189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400DABD-6B75-0F6F-671B-E62F7B30BFBA}"/>
                </a:ext>
              </a:extLst>
            </p:cNvPr>
            <p:cNvGrpSpPr/>
            <p:nvPr/>
          </p:nvGrpSpPr>
          <p:grpSpPr>
            <a:xfrm>
              <a:off x="1012325" y="1042737"/>
              <a:ext cx="9976521" cy="4531897"/>
              <a:chOff x="217821" y="1180598"/>
              <a:chExt cx="7482391" cy="3398923"/>
            </a:xfrm>
          </p:grpSpPr>
          <p:pic>
            <p:nvPicPr>
              <p:cNvPr id="55" name="그림 10">
                <a:extLst>
                  <a:ext uri="{FF2B5EF4-FFF2-40B4-BE49-F238E27FC236}">
                    <a16:creationId xmlns:a16="http://schemas.microsoft.com/office/drawing/2014/main" id="{1F662872-A884-02FE-CDA5-3D5485266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5361" y="1271476"/>
                <a:ext cx="840707" cy="630377"/>
              </a:xfrm>
              <a:prstGeom prst="rect">
                <a:avLst/>
              </a:prstGeom>
            </p:spPr>
          </p:pic>
          <p:pic>
            <p:nvPicPr>
              <p:cNvPr id="56" name="그림 6">
                <a:extLst>
                  <a:ext uri="{FF2B5EF4-FFF2-40B4-BE49-F238E27FC236}">
                    <a16:creationId xmlns:a16="http://schemas.microsoft.com/office/drawing/2014/main" id="{671DEEBD-D31F-02CD-E273-CD0C1E708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86" y="3820027"/>
                <a:ext cx="2404812" cy="759494"/>
              </a:xfrm>
              <a:prstGeom prst="rect">
                <a:avLst/>
              </a:prstGeom>
            </p:spPr>
          </p:pic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83A34BE-98D0-6C37-5FE4-FD05C76A344D}"/>
                  </a:ext>
                </a:extLst>
              </p:cNvPr>
              <p:cNvGrpSpPr/>
              <p:nvPr/>
            </p:nvGrpSpPr>
            <p:grpSpPr>
              <a:xfrm>
                <a:off x="4699840" y="1180598"/>
                <a:ext cx="3000372" cy="3241005"/>
                <a:chOff x="3459081" y="909888"/>
                <a:chExt cx="3000372" cy="3241005"/>
              </a:xfrm>
            </p:grpSpPr>
            <p:pic>
              <p:nvPicPr>
                <p:cNvPr id="65" name="그림 8">
                  <a:extLst>
                    <a:ext uri="{FF2B5EF4-FFF2-40B4-BE49-F238E27FC236}">
                      <a16:creationId xmlns:a16="http://schemas.microsoft.com/office/drawing/2014/main" id="{C43A8F0B-FDE1-89D9-09AD-7F3F85D1F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4012" y="2634666"/>
                  <a:ext cx="835694" cy="791578"/>
                </a:xfrm>
                <a:prstGeom prst="rect">
                  <a:avLst/>
                </a:prstGeom>
              </p:spPr>
            </p:pic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B3242CB9-859A-1F0C-36D4-C960AA6E7143}"/>
                    </a:ext>
                  </a:extLst>
                </p:cNvPr>
                <p:cNvSpPr/>
                <p:nvPr/>
              </p:nvSpPr>
              <p:spPr>
                <a:xfrm>
                  <a:off x="3459081" y="1285874"/>
                  <a:ext cx="3000372" cy="28650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67" name="그림 7">
                  <a:extLst>
                    <a:ext uri="{FF2B5EF4-FFF2-40B4-BE49-F238E27FC236}">
                      <a16:creationId xmlns:a16="http://schemas.microsoft.com/office/drawing/2014/main" id="{EAC0AF1C-F49F-ABFF-EDE5-2FFAF2260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0343" y="909888"/>
                  <a:ext cx="1981200" cy="981075"/>
                </a:xfrm>
                <a:prstGeom prst="rect">
                  <a:avLst/>
                </a:prstGeom>
              </p:spPr>
            </p:pic>
            <p:pic>
              <p:nvPicPr>
                <p:cNvPr id="68" name="그림 8" descr="텍스트, 클립아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D2FF10C5-22AA-82A8-A7F5-8B62433299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8466" y="2642186"/>
                  <a:ext cx="835694" cy="791578"/>
                </a:xfrm>
                <a:prstGeom prst="rect">
                  <a:avLst/>
                </a:prstGeom>
              </p:spPr>
            </p:pic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3BD40EEA-5492-AA10-4FA5-C4318AFBC6DD}"/>
                    </a:ext>
                  </a:extLst>
                </p:cNvPr>
                <p:cNvGrpSpPr/>
                <p:nvPr/>
              </p:nvGrpSpPr>
              <p:grpSpPr>
                <a:xfrm>
                  <a:off x="5308933" y="2804861"/>
                  <a:ext cx="849728" cy="233113"/>
                  <a:chOff x="5308933" y="2804861"/>
                  <a:chExt cx="849728" cy="233113"/>
                </a:xfrm>
              </p:grpSpPr>
              <p:sp>
                <p:nvSpPr>
                  <p:cNvPr id="70" name="타원 69">
                    <a:extLst>
                      <a:ext uri="{FF2B5EF4-FFF2-40B4-BE49-F238E27FC236}">
                        <a16:creationId xmlns:a16="http://schemas.microsoft.com/office/drawing/2014/main" id="{976C483D-9175-FAAE-B8ED-B9A8242F1DFB}"/>
                      </a:ext>
                    </a:extLst>
                  </p:cNvPr>
                  <p:cNvSpPr/>
                  <p:nvPr/>
                </p:nvSpPr>
                <p:spPr>
                  <a:xfrm>
                    <a:off x="5308933" y="2812382"/>
                    <a:ext cx="240631" cy="22559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B8C62CBF-0A27-DBA3-D92C-33A64C9E5BAE}"/>
                      </a:ext>
                    </a:extLst>
                  </p:cNvPr>
                  <p:cNvSpPr/>
                  <p:nvPr/>
                </p:nvSpPr>
                <p:spPr>
                  <a:xfrm>
                    <a:off x="5639801" y="2804861"/>
                    <a:ext cx="240631" cy="22559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3357D0F4-B982-1B63-56E9-8E86824E80B3}"/>
                      </a:ext>
                    </a:extLst>
                  </p:cNvPr>
                  <p:cNvSpPr/>
                  <p:nvPr/>
                </p:nvSpPr>
                <p:spPr>
                  <a:xfrm>
                    <a:off x="5918030" y="2804861"/>
                    <a:ext cx="240631" cy="22559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</p:grpSp>
          <p:pic>
            <p:nvPicPr>
              <p:cNvPr id="58" name="그림 13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B63C2E66-C8A6-82D8-9D91-99A84A055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90" y="1328354"/>
                <a:ext cx="855747" cy="764775"/>
              </a:xfrm>
              <a:prstGeom prst="rect">
                <a:avLst/>
              </a:prstGeom>
            </p:spPr>
          </p:pic>
          <p:sp>
            <p:nvSpPr>
              <p:cNvPr id="59" name="화살표: 아래쪽 22">
                <a:extLst>
                  <a:ext uri="{FF2B5EF4-FFF2-40B4-BE49-F238E27FC236}">
                    <a16:creationId xmlns:a16="http://schemas.microsoft.com/office/drawing/2014/main" id="{85C33762-8703-A739-295D-5C2F23D0A45A}"/>
                  </a:ext>
                </a:extLst>
              </p:cNvPr>
              <p:cNvSpPr/>
              <p:nvPr/>
            </p:nvSpPr>
            <p:spPr>
              <a:xfrm rot="16200000">
                <a:off x="2306805" y="998371"/>
                <a:ext cx="165432" cy="1323471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0" name="화살표: 아래로 구부러짐 24">
                <a:extLst>
                  <a:ext uri="{FF2B5EF4-FFF2-40B4-BE49-F238E27FC236}">
                    <a16:creationId xmlns:a16="http://schemas.microsoft.com/office/drawing/2014/main" id="{6D88AB8D-DBB1-FDF3-9BC4-E5EA611DFD86}"/>
                  </a:ext>
                </a:extLst>
              </p:cNvPr>
              <p:cNvSpPr/>
              <p:nvPr/>
            </p:nvSpPr>
            <p:spPr>
              <a:xfrm>
                <a:off x="3519237" y="2285998"/>
                <a:ext cx="1955131" cy="571499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화살표: 아래로 구부러짐 25">
                <a:extLst>
                  <a:ext uri="{FF2B5EF4-FFF2-40B4-BE49-F238E27FC236}">
                    <a16:creationId xmlns:a16="http://schemas.microsoft.com/office/drawing/2014/main" id="{19D8D3AA-FF94-061D-187F-520A5847920A}"/>
                  </a:ext>
                </a:extLst>
              </p:cNvPr>
              <p:cNvSpPr/>
              <p:nvPr/>
            </p:nvSpPr>
            <p:spPr>
              <a:xfrm>
                <a:off x="4075698" y="2233361"/>
                <a:ext cx="2000249" cy="631658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화살표: 아래쪽 30">
                <a:extLst>
                  <a:ext uri="{FF2B5EF4-FFF2-40B4-BE49-F238E27FC236}">
                    <a16:creationId xmlns:a16="http://schemas.microsoft.com/office/drawing/2014/main" id="{F79AD8E1-D591-3AC9-035B-2D1BE7017618}"/>
                  </a:ext>
                </a:extLst>
              </p:cNvPr>
              <p:cNvSpPr/>
              <p:nvPr/>
            </p:nvSpPr>
            <p:spPr>
              <a:xfrm>
                <a:off x="874549" y="2331155"/>
                <a:ext cx="180471" cy="1195636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pic>
            <p:nvPicPr>
              <p:cNvPr id="63" name="그림 32" descr="텍스트, 클립아트, 식탁용기구, 접시이(가) 표시된 사진&#10;&#10;자동 생성된 설명">
                <a:extLst>
                  <a:ext uri="{FF2B5EF4-FFF2-40B4-BE49-F238E27FC236}">
                    <a16:creationId xmlns:a16="http://schemas.microsoft.com/office/drawing/2014/main" id="{260A77EB-E90C-BA89-86CB-37C9FD20E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821" y="2699084"/>
                <a:ext cx="662239" cy="271714"/>
              </a:xfrm>
              <a:prstGeom prst="rect">
                <a:avLst/>
              </a:prstGeom>
            </p:spPr>
          </p:pic>
          <p:sp>
            <p:nvSpPr>
              <p:cNvPr id="64" name="화살표: 아래쪽 32">
                <a:extLst>
                  <a:ext uri="{FF2B5EF4-FFF2-40B4-BE49-F238E27FC236}">
                    <a16:creationId xmlns:a16="http://schemas.microsoft.com/office/drawing/2014/main" id="{0DA38300-44FB-3B04-DFCF-FB4EA68947DF}"/>
                  </a:ext>
                </a:extLst>
              </p:cNvPr>
              <p:cNvSpPr/>
              <p:nvPr/>
            </p:nvSpPr>
            <p:spPr>
              <a:xfrm rot="14100000">
                <a:off x="3151075" y="3374168"/>
                <a:ext cx="157912" cy="970046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F45DF64-FAF9-919E-7F6A-A94ECB3FFF49}"/>
                </a:ext>
              </a:extLst>
            </p:cNvPr>
            <p:cNvSpPr/>
            <p:nvPr/>
          </p:nvSpPr>
          <p:spPr>
            <a:xfrm>
              <a:off x="5113425" y="3308685"/>
              <a:ext cx="1544052" cy="802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BFC838F-529C-5AA9-72E5-A1D9CED28466}"/>
                </a:ext>
              </a:extLst>
            </p:cNvPr>
            <p:cNvSpPr txBox="1"/>
            <p:nvPr/>
          </p:nvSpPr>
          <p:spPr>
            <a:xfrm>
              <a:off x="5805237" y="4110790"/>
              <a:ext cx="124326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600" b="1" dirty="0" err="1">
                  <a:latin typeface="Malgun Gothic"/>
                  <a:ea typeface="Malgun Gothic"/>
                </a:rPr>
                <a:t>Registy</a:t>
              </a:r>
              <a:endParaRPr lang="ko-KR" altLang="en-US" sz="1600" b="1">
                <a:latin typeface="Malgun Gothic"/>
                <a:ea typeface="Malgun Gothic"/>
              </a:endParaRPr>
            </a:p>
          </p:txBody>
        </p:sp>
        <p:pic>
          <p:nvPicPr>
            <p:cNvPr id="74" name="그림 70">
              <a:extLst>
                <a:ext uri="{FF2B5EF4-FFF2-40B4-BE49-F238E27FC236}">
                  <a16:creationId xmlns:a16="http://schemas.microsoft.com/office/drawing/2014/main" id="{FCC6B337-76E7-5816-065D-8399C6C1E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91627" y="3521911"/>
              <a:ext cx="685800" cy="35560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75B98F8C-95A6-FE8A-DEC1-81167B35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3416" y="3521911"/>
              <a:ext cx="685800" cy="3556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8AFC83E-8DB0-D6BA-2334-365636B1518F}"/>
                </a:ext>
              </a:extLst>
            </p:cNvPr>
            <p:cNvSpPr txBox="1"/>
            <p:nvPr/>
          </p:nvSpPr>
          <p:spPr>
            <a:xfrm>
              <a:off x="3075272" y="1160381"/>
              <a:ext cx="16743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600" b="1" dirty="0" err="1">
                  <a:latin typeface="Malgun Gothic"/>
                  <a:ea typeface="Malgun Gothic"/>
                </a:rPr>
                <a:t>Merge</a:t>
              </a:r>
              <a:r>
                <a:rPr lang="ko-KR" altLang="en-US" sz="1600" b="1" dirty="0">
                  <a:latin typeface="Malgun Gothic"/>
                  <a:ea typeface="Malgun Gothic"/>
                </a:rPr>
                <a:t> &amp; </a:t>
              </a:r>
              <a:r>
                <a:rPr lang="ko-KR" altLang="en-US" sz="1600" b="1" dirty="0" err="1">
                  <a:latin typeface="Malgun Gothic"/>
                  <a:ea typeface="Malgun Gothic"/>
                </a:rPr>
                <a:t>Push</a:t>
              </a:r>
              <a:endParaRPr lang="ko-KR" altLang="en-US" sz="1600" b="1" dirty="0">
                <a:latin typeface="Malgun Gothic"/>
                <a:ea typeface="Malgun Gothic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80533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배포 구조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모서리가 둥근 직사각형 62"/>
          <p:cNvSpPr/>
          <p:nvPr/>
        </p:nvSpPr>
        <p:spPr>
          <a:xfrm>
            <a:off x="8087273" y="122585"/>
            <a:ext cx="4009693" cy="6655324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20" y="294640"/>
            <a:ext cx="484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*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파일 구조 및 통신 방식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– Before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566564" y="559901"/>
            <a:ext cx="3092846" cy="1689651"/>
            <a:chOff x="4354753" y="858950"/>
            <a:chExt cx="3412935" cy="19690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5281FE-6E37-4513-9DE9-7765CCCBA473}"/>
                </a:ext>
              </a:extLst>
            </p:cNvPr>
            <p:cNvGrpSpPr/>
            <p:nvPr/>
          </p:nvGrpSpPr>
          <p:grpSpPr>
            <a:xfrm>
              <a:off x="4354753" y="858950"/>
              <a:ext cx="3412935" cy="1969091"/>
              <a:chOff x="883920" y="1102360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4D0685E6-5F72-4555-ADDC-0C88687CFAA8}"/>
                  </a:ext>
                </a:extLst>
              </p:cNvPr>
              <p:cNvSpPr/>
              <p:nvPr/>
            </p:nvSpPr>
            <p:spPr>
              <a:xfrm>
                <a:off x="883920" y="1910080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6C6BB7E-4130-4CFE-A4F8-632E560B6CC1}"/>
                  </a:ext>
                </a:extLst>
              </p:cNvPr>
              <p:cNvSpPr/>
              <p:nvPr/>
            </p:nvSpPr>
            <p:spPr>
              <a:xfrm>
                <a:off x="1869440" y="1102360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PBC</a:t>
                </a:r>
              </a:p>
              <a:p>
                <a:pPr algn="ctr"/>
                <a:r>
                  <a:rPr lang="en-US" altLang="ko-KR" sz="1400" dirty="0" smtClean="0"/>
                  <a:t>(.java)</a:t>
                </a:r>
                <a:endParaRPr lang="ko-KR" altLang="en-US" sz="14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5BFC47-6061-42E2-9E98-02665B87FDEA}"/>
                </a:ext>
              </a:extLst>
            </p:cNvPr>
            <p:cNvSpPr txBox="1"/>
            <p:nvPr/>
          </p:nvSpPr>
          <p:spPr>
            <a:xfrm>
              <a:off x="4639031" y="1630595"/>
              <a:ext cx="2844377" cy="968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b="1" dirty="0" smtClean="0"/>
                <a:t>Front</a:t>
              </a:r>
              <a:r>
                <a:rPr lang="ko-KR" altLang="en-US" sz="1200" b="1" dirty="0" smtClean="0"/>
                <a:t>에서 받은 요청을 처음으로 받는 곳으로 각 </a:t>
              </a:r>
              <a:r>
                <a:rPr lang="ko-KR" altLang="en-US" sz="1200" b="1" dirty="0" err="1" smtClean="0"/>
                <a:t>요청받은</a:t>
              </a:r>
              <a:r>
                <a:rPr lang="ko-KR" altLang="en-US" sz="1200" b="1" dirty="0" smtClean="0"/>
                <a:t> 내용을 수행하기 위해 각 </a:t>
              </a:r>
              <a:r>
                <a:rPr lang="en-US" altLang="ko-KR" sz="1200" b="1" dirty="0" smtClean="0"/>
                <a:t>MBC(</a:t>
              </a:r>
              <a:r>
                <a:rPr lang="ko-KR" altLang="en-US" sz="1200" b="1" dirty="0" smtClean="0"/>
                <a:t>비즈니스 </a:t>
              </a:r>
              <a:r>
                <a:rPr lang="ko-KR" altLang="en-US" sz="1200" b="1" dirty="0" err="1" smtClean="0"/>
                <a:t>로직</a:t>
              </a:r>
              <a:r>
                <a:rPr lang="en-US" altLang="ko-KR" sz="1200" b="1" dirty="0" smtClean="0"/>
                <a:t>)</a:t>
              </a:r>
              <a:r>
                <a:rPr lang="ko-KR" altLang="en-US" sz="1200" b="1" dirty="0" smtClean="0"/>
                <a:t>을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호출하고 </a:t>
              </a:r>
              <a:r>
                <a:rPr lang="en-US" altLang="ko-KR" sz="1200" b="1" dirty="0" smtClean="0"/>
                <a:t>return </a:t>
              </a:r>
              <a:r>
                <a:rPr lang="ko-KR" altLang="en-US" sz="1200" b="1" dirty="0" smtClean="0"/>
                <a:t>받는 곳 입니다</a:t>
              </a:r>
              <a:r>
                <a:rPr lang="en-US" altLang="ko-KR" sz="1200" b="1" dirty="0" smtClean="0"/>
                <a:t>.</a:t>
              </a:r>
              <a:endParaRPr lang="ko-KR" altLang="en-US" sz="1200" b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566564" y="2040245"/>
            <a:ext cx="3053469" cy="1768342"/>
            <a:chOff x="4299494" y="924938"/>
            <a:chExt cx="3561258" cy="196909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6912704-77D8-4A11-8CAA-FB1394FC0C44}"/>
                </a:ext>
              </a:extLst>
            </p:cNvPr>
            <p:cNvGrpSpPr/>
            <p:nvPr/>
          </p:nvGrpSpPr>
          <p:grpSpPr>
            <a:xfrm>
              <a:off x="4299494" y="924938"/>
              <a:ext cx="3561258" cy="1969091"/>
              <a:chOff x="883920" y="1102360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17C13203-193C-481A-BAE3-B75D285823E5}"/>
                  </a:ext>
                </a:extLst>
              </p:cNvPr>
              <p:cNvSpPr/>
              <p:nvPr/>
            </p:nvSpPr>
            <p:spPr>
              <a:xfrm>
                <a:off x="883920" y="1910080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48697A2A-622C-496B-968C-C32B6788DCEB}"/>
                  </a:ext>
                </a:extLst>
              </p:cNvPr>
              <p:cNvSpPr/>
              <p:nvPr/>
            </p:nvSpPr>
            <p:spPr>
              <a:xfrm>
                <a:off x="1869440" y="1102360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MBC</a:t>
                </a:r>
              </a:p>
              <a:p>
                <a:pPr algn="ctr"/>
                <a:r>
                  <a:rPr lang="en-US" altLang="ko-KR" sz="1400" dirty="0"/>
                  <a:t>(.java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C6F623-5062-44CA-A8D8-56CE85CA5DAF}"/>
                </a:ext>
              </a:extLst>
            </p:cNvPr>
            <p:cNvSpPr txBox="1"/>
            <p:nvPr/>
          </p:nvSpPr>
          <p:spPr>
            <a:xfrm>
              <a:off x="4596126" y="1738315"/>
              <a:ext cx="2967991" cy="6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b="1" dirty="0" smtClean="0"/>
                <a:t>Front</a:t>
              </a:r>
              <a:r>
                <a:rPr lang="ko-KR" altLang="en-US" sz="1100" b="1" dirty="0" smtClean="0"/>
                <a:t>에서 요청 받은 내용으로 데이터를 </a:t>
              </a:r>
              <a:r>
                <a:rPr lang="ko-KR" altLang="en-US" sz="1100" b="1" dirty="0" err="1" smtClean="0"/>
                <a:t>맵핑하여</a:t>
              </a:r>
              <a:r>
                <a:rPr lang="ko-KR" altLang="en-US" sz="1100" b="1" dirty="0" smtClean="0"/>
                <a:t> 주는 실질적 비즈니스를 수행하는 곳</a:t>
              </a:r>
              <a:r>
                <a:rPr lang="en-US" altLang="ko-KR" sz="1100" b="1" dirty="0"/>
                <a:t> </a:t>
              </a:r>
              <a:r>
                <a:rPr lang="ko-KR" altLang="en-US" sz="1100" b="1" dirty="0" smtClean="0"/>
                <a:t>입니다</a:t>
              </a:r>
              <a:r>
                <a:rPr lang="en-US" altLang="ko-KR" sz="1100" b="1" dirty="0" smtClean="0"/>
                <a:t>.</a:t>
              </a:r>
              <a:endParaRPr lang="ko-KR" altLang="en-US" sz="1100" b="1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566560" y="3634523"/>
            <a:ext cx="3053473" cy="1536262"/>
            <a:chOff x="7967723" y="924938"/>
            <a:chExt cx="3561258" cy="19690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332CC8F-1964-4AC6-BED2-2BEEF7E019DE}"/>
                </a:ext>
              </a:extLst>
            </p:cNvPr>
            <p:cNvGrpSpPr/>
            <p:nvPr/>
          </p:nvGrpSpPr>
          <p:grpSpPr>
            <a:xfrm>
              <a:off x="7967723" y="924938"/>
              <a:ext cx="3561258" cy="1969091"/>
              <a:chOff x="883920" y="1102360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140F7089-0D5E-42BD-A32C-5E0EFB147975}"/>
                  </a:ext>
                </a:extLst>
              </p:cNvPr>
              <p:cNvSpPr/>
              <p:nvPr/>
            </p:nvSpPr>
            <p:spPr>
              <a:xfrm>
                <a:off x="883920" y="1910080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5A84B39-BBFE-484F-8CBA-7CD6FEFFCDC9}"/>
                  </a:ext>
                </a:extLst>
              </p:cNvPr>
              <p:cNvSpPr/>
              <p:nvPr/>
            </p:nvSpPr>
            <p:spPr>
              <a:xfrm>
                <a:off x="1869440" y="1102360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EBC</a:t>
                </a:r>
              </a:p>
              <a:p>
                <a:pPr algn="ctr"/>
                <a:r>
                  <a:rPr lang="en-US" altLang="ko-KR" sz="1400" dirty="0"/>
                  <a:t>(.java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832CDB-A9AF-49BF-B1CA-75054BE16F29}"/>
                </a:ext>
              </a:extLst>
            </p:cNvPr>
            <p:cNvSpPr txBox="1"/>
            <p:nvPr/>
          </p:nvSpPr>
          <p:spPr>
            <a:xfrm>
              <a:off x="8264354" y="1660508"/>
              <a:ext cx="2967990" cy="1065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b="1" dirty="0" smtClean="0"/>
                <a:t>요청 받은 데이터를 실질적으로 조회해오는 </a:t>
              </a:r>
              <a:r>
                <a:rPr lang="ko-KR" altLang="en-US" sz="1200" b="1" dirty="0" err="1" smtClean="0"/>
                <a:t>쿼리문을</a:t>
              </a:r>
              <a:r>
                <a:rPr lang="ko-KR" altLang="en-US" sz="1200" b="1" dirty="0" smtClean="0"/>
                <a:t> 실행하는 </a:t>
              </a:r>
              <a:r>
                <a:rPr lang="ko-KR" altLang="en-US" sz="1100" b="1" dirty="0" smtClean="0"/>
                <a:t>곳입니다</a:t>
              </a:r>
              <a:r>
                <a:rPr lang="en-US" altLang="ko-KR" sz="1200" b="1" dirty="0" smtClean="0"/>
                <a:t>. DB</a:t>
              </a:r>
              <a:r>
                <a:rPr lang="ko-KR" altLang="en-US" sz="1200" b="1" dirty="0" smtClean="0"/>
                <a:t>에 저장되어 있는 쿼리를 조회한 후에 해당 쿼리를 실행합니다</a:t>
              </a:r>
              <a:r>
                <a:rPr lang="en-US" altLang="ko-KR" sz="1200" b="1" dirty="0" smtClean="0"/>
                <a:t>.</a:t>
              </a:r>
              <a:endParaRPr lang="ko-KR" altLang="en-US" sz="1200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38242" y="1801120"/>
            <a:ext cx="3561258" cy="3602361"/>
            <a:chOff x="4299494" y="924938"/>
            <a:chExt cx="3561258" cy="196909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6912704-77D8-4A11-8CAA-FB1394FC0C44}"/>
                </a:ext>
              </a:extLst>
            </p:cNvPr>
            <p:cNvGrpSpPr/>
            <p:nvPr/>
          </p:nvGrpSpPr>
          <p:grpSpPr>
            <a:xfrm>
              <a:off x="4299494" y="924938"/>
              <a:ext cx="3561258" cy="1969091"/>
              <a:chOff x="883920" y="1102360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20" name="사각형: 둥근 모서리 6">
                <a:extLst>
                  <a:ext uri="{FF2B5EF4-FFF2-40B4-BE49-F238E27FC236}">
                    <a16:creationId xmlns:a16="http://schemas.microsoft.com/office/drawing/2014/main" id="{17C13203-193C-481A-BAE3-B75D285823E5}"/>
                  </a:ext>
                </a:extLst>
              </p:cNvPr>
              <p:cNvSpPr/>
              <p:nvPr/>
            </p:nvSpPr>
            <p:spPr>
              <a:xfrm>
                <a:off x="883920" y="1910080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8697A2A-622C-496B-968C-C32B6788DCEB}"/>
                  </a:ext>
                </a:extLst>
              </p:cNvPr>
              <p:cNvSpPr/>
              <p:nvPr/>
            </p:nvSpPr>
            <p:spPr>
              <a:xfrm>
                <a:off x="1869440" y="1102360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/>
                  <a:t>화면</a:t>
                </a:r>
                <a:endParaRPr lang="en-US" altLang="ko-KR" sz="1600" b="1" dirty="0" smtClean="0"/>
              </a:p>
              <a:p>
                <a:pPr algn="ctr"/>
                <a:r>
                  <a:rPr lang="en-US" altLang="ko-KR" sz="1400" dirty="0" smtClean="0"/>
                  <a:t>(.</a:t>
                </a:r>
                <a:r>
                  <a:rPr lang="en-US" altLang="ko-KR" sz="1400" dirty="0" err="1" smtClean="0"/>
                  <a:t>xfdl</a:t>
                </a:r>
                <a:r>
                  <a:rPr lang="en-US" altLang="ko-KR" sz="1400" dirty="0" smtClean="0"/>
                  <a:t>)</a:t>
                </a:r>
                <a:endParaRPr lang="ko-KR" altLang="en-US" sz="1400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C6F623-5062-44CA-A8D8-56CE85CA5DAF}"/>
                </a:ext>
              </a:extLst>
            </p:cNvPr>
            <p:cNvSpPr txBox="1"/>
            <p:nvPr/>
          </p:nvSpPr>
          <p:spPr>
            <a:xfrm>
              <a:off x="4516152" y="1940128"/>
              <a:ext cx="3127940" cy="5215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X-platform</a:t>
              </a:r>
              <a:r>
                <a:rPr lang="ko-KR" altLang="en-US" sz="1400" b="1" dirty="0" smtClean="0"/>
                <a:t>으로 작업한 화면입니다</a:t>
              </a:r>
              <a:r>
                <a:rPr lang="en-US" altLang="ko-KR" sz="1400" b="1" dirty="0" smtClean="0"/>
                <a:t>.</a:t>
              </a:r>
            </a:p>
            <a:p>
              <a:r>
                <a:rPr lang="en-US" altLang="ko-KR" sz="1400" b="1" dirty="0" smtClean="0"/>
                <a:t>Html</a:t>
              </a:r>
              <a:r>
                <a:rPr lang="ko-KR" altLang="en-US" sz="1400" b="1" dirty="0" smtClean="0"/>
                <a:t>기반으로 </a:t>
              </a:r>
              <a:r>
                <a:rPr lang="ko-KR" altLang="en-US" sz="1400" b="1" dirty="0" err="1" smtClean="0"/>
                <a:t>화면제어는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JavaScript</a:t>
              </a:r>
              <a:r>
                <a:rPr lang="ko-KR" altLang="en-US" sz="1400" b="1" dirty="0" smtClean="0"/>
                <a:t>로 합니다</a:t>
              </a:r>
              <a:r>
                <a:rPr lang="en-US" altLang="ko-KR" sz="1400" b="1" dirty="0" smtClean="0"/>
                <a:t>.</a:t>
              </a:r>
            </a:p>
            <a:p>
              <a:pPr algn="just"/>
              <a:endParaRPr lang="ko-KR" altLang="en-US" sz="1400" b="1" dirty="0"/>
            </a:p>
          </p:txBody>
        </p:sp>
      </p:grpSp>
      <p:cxnSp>
        <p:nvCxnSpPr>
          <p:cNvPr id="30" name="직선 화살표 연결선 29"/>
          <p:cNvCxnSpPr/>
          <p:nvPr/>
        </p:nvCxnSpPr>
        <p:spPr>
          <a:xfrm flipH="1">
            <a:off x="11354115" y="3547331"/>
            <a:ext cx="2305" cy="522512"/>
          </a:xfrm>
          <a:prstGeom prst="straightConnector1">
            <a:avLst/>
          </a:prstGeom>
          <a:ln w="88900">
            <a:solidFill>
              <a:srgbClr val="FBEF0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8566559" y="5065710"/>
            <a:ext cx="3092851" cy="1521585"/>
            <a:chOff x="4299494" y="924938"/>
            <a:chExt cx="3561258" cy="196909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6912704-77D8-4A11-8CAA-FB1394FC0C44}"/>
                </a:ext>
              </a:extLst>
            </p:cNvPr>
            <p:cNvGrpSpPr/>
            <p:nvPr/>
          </p:nvGrpSpPr>
          <p:grpSpPr>
            <a:xfrm>
              <a:off x="4299494" y="924938"/>
              <a:ext cx="3561258" cy="1969091"/>
              <a:chOff x="883920" y="1102360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37" name="사각형: 둥근 모서리 6">
                <a:extLst>
                  <a:ext uri="{FF2B5EF4-FFF2-40B4-BE49-F238E27FC236}">
                    <a16:creationId xmlns:a16="http://schemas.microsoft.com/office/drawing/2014/main" id="{17C13203-193C-481A-BAE3-B75D285823E5}"/>
                  </a:ext>
                </a:extLst>
              </p:cNvPr>
              <p:cNvSpPr/>
              <p:nvPr/>
            </p:nvSpPr>
            <p:spPr>
              <a:xfrm>
                <a:off x="883920" y="1910080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8697A2A-622C-496B-968C-C32B6788DCEB}"/>
                  </a:ext>
                </a:extLst>
              </p:cNvPr>
              <p:cNvSpPr/>
              <p:nvPr/>
            </p:nvSpPr>
            <p:spPr>
              <a:xfrm>
                <a:off x="1869440" y="1102360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/>
                  <a:t>쿼리</a:t>
                </a:r>
                <a:endParaRPr lang="en-US" altLang="ko-KR" sz="1600" b="1" dirty="0" smtClean="0"/>
              </a:p>
              <a:p>
                <a:pPr algn="ctr"/>
                <a:r>
                  <a:rPr lang="en-US" altLang="ko-KR" sz="1400" dirty="0" smtClean="0"/>
                  <a:t>(.xml)</a:t>
                </a:r>
                <a:endParaRPr lang="ko-KR" altLang="en-US" sz="14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C6F623-5062-44CA-A8D8-56CE85CA5DAF}"/>
                </a:ext>
              </a:extLst>
            </p:cNvPr>
            <p:cNvSpPr txBox="1"/>
            <p:nvPr/>
          </p:nvSpPr>
          <p:spPr>
            <a:xfrm>
              <a:off x="4516152" y="1940128"/>
              <a:ext cx="3127940" cy="551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EBC</a:t>
              </a:r>
              <a:r>
                <a:rPr lang="ko-KR" altLang="en-US" sz="1100" b="1" dirty="0" smtClean="0"/>
                <a:t>에서 호출 받은 쿼리를 조회하여 데이터를 </a:t>
              </a:r>
              <a:r>
                <a:rPr lang="en-US" altLang="ko-KR" sz="1100" b="1" dirty="0" smtClean="0"/>
                <a:t>Return</a:t>
              </a:r>
              <a:r>
                <a:rPr lang="ko-KR" altLang="en-US" sz="1100" b="1" dirty="0" smtClean="0"/>
                <a:t>합니다</a:t>
              </a:r>
              <a:r>
                <a:rPr lang="en-US" altLang="ko-KR" sz="1100" b="1" dirty="0" smtClean="0"/>
                <a:t>.</a:t>
              </a:r>
            </a:p>
            <a:p>
              <a:pPr algn="just"/>
              <a:endParaRPr lang="ko-KR" altLang="en-US" sz="1100" b="1" dirty="0"/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7600341" y="1544128"/>
            <a:ext cx="791416" cy="531902"/>
          </a:xfrm>
          <a:prstGeom prst="straightConnector1">
            <a:avLst/>
          </a:prstGeom>
          <a:ln w="88900">
            <a:solidFill>
              <a:srgbClr val="FBEF0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>
            <a:off x="7673349" y="1849373"/>
            <a:ext cx="744791" cy="453313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9048449" y="5065710"/>
            <a:ext cx="0" cy="559943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9048449" y="3565183"/>
            <a:ext cx="0" cy="559943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3878104" y="3658363"/>
            <a:ext cx="487146" cy="36050"/>
          </a:xfrm>
          <a:prstGeom prst="straightConnector1">
            <a:avLst/>
          </a:prstGeom>
          <a:ln w="88900">
            <a:solidFill>
              <a:srgbClr val="FBEF0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 flipV="1">
            <a:off x="3860398" y="4135417"/>
            <a:ext cx="504852" cy="4284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278181" y="5907322"/>
            <a:ext cx="1776767" cy="679973"/>
            <a:chOff x="278181" y="5907322"/>
            <a:chExt cx="1776767" cy="679973"/>
          </a:xfrm>
        </p:grpSpPr>
        <p:sp>
          <p:nvSpPr>
            <p:cNvPr id="41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278181" y="5907322"/>
              <a:ext cx="1776767" cy="679973"/>
            </a:xfrm>
            <a:prstGeom prst="roundRect">
              <a:avLst>
                <a:gd name="adj" fmla="val 13072"/>
              </a:avLst>
            </a:prstGeom>
            <a:solidFill>
              <a:schemeClr val="accent6">
                <a:alpha val="83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/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488842" y="5970373"/>
              <a:ext cx="336430" cy="247346"/>
            </a:xfrm>
            <a:prstGeom prst="rightArrow">
              <a:avLst/>
            </a:prstGeom>
            <a:solidFill>
              <a:srgbClr val="FBEF0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오른쪽 화살표 39"/>
            <p:cNvSpPr/>
            <p:nvPr/>
          </p:nvSpPr>
          <p:spPr>
            <a:xfrm>
              <a:off x="488842" y="6273186"/>
              <a:ext cx="336430" cy="24734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25272" y="5970373"/>
              <a:ext cx="1109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Request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25272" y="6244394"/>
              <a:ext cx="1109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Return</a:t>
              </a:r>
              <a:endParaRPr lang="ko-KR" altLang="en-US" sz="1200" b="1" dirty="0"/>
            </a:p>
          </p:txBody>
        </p:sp>
      </p:grpSp>
      <p:cxnSp>
        <p:nvCxnSpPr>
          <p:cNvPr id="33" name="직선 화살표 연결선 32"/>
          <p:cNvCxnSpPr/>
          <p:nvPr/>
        </p:nvCxnSpPr>
        <p:spPr>
          <a:xfrm>
            <a:off x="11351810" y="5039403"/>
            <a:ext cx="1" cy="613971"/>
          </a:xfrm>
          <a:prstGeom prst="straightConnector1">
            <a:avLst/>
          </a:prstGeom>
          <a:ln w="88900">
            <a:solidFill>
              <a:srgbClr val="FBEF0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9064388" y="2122968"/>
            <a:ext cx="0" cy="559943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11351810" y="2085457"/>
            <a:ext cx="2305" cy="522512"/>
          </a:xfrm>
          <a:prstGeom prst="straightConnector1">
            <a:avLst/>
          </a:prstGeom>
          <a:ln w="88900">
            <a:solidFill>
              <a:srgbClr val="FBEF0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4426899" y="1746150"/>
            <a:ext cx="3561258" cy="3602361"/>
            <a:chOff x="4299494" y="924938"/>
            <a:chExt cx="3561258" cy="196909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6912704-77D8-4A11-8CAA-FB1394FC0C44}"/>
                </a:ext>
              </a:extLst>
            </p:cNvPr>
            <p:cNvGrpSpPr/>
            <p:nvPr/>
          </p:nvGrpSpPr>
          <p:grpSpPr>
            <a:xfrm>
              <a:off x="4299494" y="924938"/>
              <a:ext cx="3561258" cy="1969091"/>
              <a:chOff x="883920" y="1102360"/>
              <a:chExt cx="3586480" cy="4445000"/>
            </a:xfrm>
            <a:effectLst>
              <a:outerShdw blurRad="190500" dist="25400" dir="2700000" algn="tl" rotWithShape="0">
                <a:schemeClr val="accent2">
                  <a:lumMod val="50000"/>
                  <a:alpha val="40000"/>
                </a:schemeClr>
              </a:outerShdw>
            </a:effectLst>
          </p:grpSpPr>
          <p:sp>
            <p:nvSpPr>
              <p:cNvPr id="49" name="사각형: 둥근 모서리 6">
                <a:extLst>
                  <a:ext uri="{FF2B5EF4-FFF2-40B4-BE49-F238E27FC236}">
                    <a16:creationId xmlns:a16="http://schemas.microsoft.com/office/drawing/2014/main" id="{17C13203-193C-481A-BAE3-B75D285823E5}"/>
                  </a:ext>
                </a:extLst>
              </p:cNvPr>
              <p:cNvSpPr/>
              <p:nvPr/>
            </p:nvSpPr>
            <p:spPr>
              <a:xfrm>
                <a:off x="883920" y="1910080"/>
                <a:ext cx="3586480" cy="3637280"/>
              </a:xfrm>
              <a:prstGeom prst="roundRect">
                <a:avLst>
                  <a:gd name="adj" fmla="val 13072"/>
                </a:avLst>
              </a:prstGeom>
              <a:solidFill>
                <a:schemeClr val="accent6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8697A2A-622C-496B-968C-C32B6788DCEB}"/>
                  </a:ext>
                </a:extLst>
              </p:cNvPr>
              <p:cNvSpPr/>
              <p:nvPr/>
            </p:nvSpPr>
            <p:spPr>
              <a:xfrm>
                <a:off x="1869440" y="1102360"/>
                <a:ext cx="1615440" cy="161544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EAI</a:t>
                </a:r>
                <a:endParaRPr lang="ko-KR" altLang="en-US" sz="1400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C6F623-5062-44CA-A8D8-56CE85CA5DAF}"/>
                </a:ext>
              </a:extLst>
            </p:cNvPr>
            <p:cNvSpPr txBox="1"/>
            <p:nvPr/>
          </p:nvSpPr>
          <p:spPr>
            <a:xfrm>
              <a:off x="4480344" y="1673956"/>
              <a:ext cx="3303674" cy="6056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Enterprise Application Integration</a:t>
              </a:r>
            </a:p>
            <a:p>
              <a:r>
                <a:rPr lang="ko-KR" altLang="en-US" sz="1100" b="1" dirty="0" smtClean="0"/>
                <a:t>중앙 집중적으로 통합 관리</a:t>
              </a:r>
              <a:r>
                <a:rPr lang="en-US" altLang="ko-KR" sz="1100" b="1" dirty="0" smtClean="0"/>
                <a:t>,</a:t>
              </a:r>
              <a:r>
                <a:rPr lang="ko-KR" altLang="en-US" sz="1100" b="1" dirty="0" smtClean="0"/>
                <a:t>사용하는 환경</a:t>
              </a:r>
              <a:endParaRPr lang="en-US" altLang="ko-KR" sz="1100" b="1" dirty="0" smtClean="0"/>
            </a:p>
            <a:p>
              <a:endParaRPr lang="en-US" altLang="ko-KR" sz="1100" b="1" dirty="0"/>
            </a:p>
            <a:p>
              <a:r>
                <a:rPr lang="ko-KR" altLang="en-US" sz="1100" b="1" dirty="0" smtClean="0"/>
                <a:t>화면에서 받은 호출을 받아 등록되어 있는 </a:t>
              </a:r>
              <a:r>
                <a:rPr lang="en-US" altLang="ko-KR" sz="1100" b="1" dirty="0" smtClean="0"/>
                <a:t>I/O</a:t>
              </a:r>
              <a:r>
                <a:rPr lang="ko-KR" altLang="en-US" sz="1100" b="1" dirty="0" smtClean="0"/>
                <a:t>의 정보를 통해 각 </a:t>
              </a:r>
              <a:r>
                <a:rPr lang="ko-KR" altLang="en-US" sz="1100" b="1" dirty="0" err="1" smtClean="0"/>
                <a:t>기간계</a:t>
              </a:r>
              <a:r>
                <a:rPr lang="en-US" altLang="ko-KR" sz="1100" b="1" dirty="0" smtClean="0"/>
                <a:t>/</a:t>
              </a:r>
              <a:r>
                <a:rPr lang="ko-KR" altLang="en-US" sz="1100" b="1" dirty="0" smtClean="0"/>
                <a:t>홈페이지</a:t>
              </a:r>
              <a:r>
                <a:rPr lang="en-US" altLang="ko-KR" sz="1100" b="1" dirty="0" smtClean="0"/>
                <a:t>/</a:t>
              </a:r>
              <a:r>
                <a:rPr lang="ko-KR" altLang="en-US" sz="1100" b="1" dirty="0" smtClean="0"/>
                <a:t>채널</a:t>
              </a:r>
              <a:r>
                <a:rPr lang="en-US" altLang="ko-KR" sz="1100" b="1" dirty="0" smtClean="0"/>
                <a:t>/SFA </a:t>
              </a:r>
              <a:r>
                <a:rPr lang="ko-KR" altLang="en-US" sz="1100" b="1" dirty="0" smtClean="0"/>
                <a:t>중의 서버의 서비스를 호출하는 중간다리 역할을 합니다</a:t>
              </a:r>
              <a:r>
                <a:rPr lang="en-US" altLang="ko-KR" sz="1100" b="1" dirty="0" smtClean="0"/>
                <a:t>.</a:t>
              </a:r>
              <a:endParaRPr lang="ko-KR" altLang="en-US" sz="1100" b="1" dirty="0"/>
            </a:p>
          </p:txBody>
        </p:sp>
      </p:grpSp>
      <p:sp>
        <p:nvSpPr>
          <p:cNvPr id="59" name="타원형 설명선 58"/>
          <p:cNvSpPr/>
          <p:nvPr/>
        </p:nvSpPr>
        <p:spPr>
          <a:xfrm>
            <a:off x="3295220" y="952408"/>
            <a:ext cx="1620017" cy="1384878"/>
          </a:xfrm>
          <a:prstGeom prst="wedgeEllipseCallout">
            <a:avLst>
              <a:gd name="adj1" fmla="val 467"/>
              <a:gd name="adj2" fmla="val 129773"/>
            </a:avLst>
          </a:prstGeom>
          <a:solidFill>
            <a:srgbClr val="F1EC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99324" y="1350702"/>
            <a:ext cx="1616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I/O </a:t>
            </a:r>
            <a:r>
              <a:rPr lang="en-US" altLang="ko-KR" sz="1600" b="1" dirty="0" smtClean="0"/>
              <a:t>spec</a:t>
            </a:r>
          </a:p>
          <a:p>
            <a:pPr algn="ctr"/>
            <a:r>
              <a:rPr lang="ko-KR" altLang="en-US" sz="1600" b="1" dirty="0" smtClean="0"/>
              <a:t>전문 호출</a:t>
            </a:r>
            <a:endParaRPr lang="ko-KR" altLang="en-US" sz="1600" b="1" dirty="0"/>
          </a:p>
          <a:p>
            <a:pPr algn="ctr"/>
            <a:endParaRPr lang="ko-KR" altLang="en-US" sz="1600" dirty="0"/>
          </a:p>
        </p:txBody>
      </p:sp>
      <p:sp>
        <p:nvSpPr>
          <p:cNvPr id="64" name="직사각형 63"/>
          <p:cNvSpPr/>
          <p:nvPr/>
        </p:nvSpPr>
        <p:spPr>
          <a:xfrm>
            <a:off x="8983745" y="122585"/>
            <a:ext cx="2196446" cy="402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기간계</a:t>
            </a:r>
            <a:r>
              <a:rPr lang="ko-KR" altLang="en-US" b="1" dirty="0" smtClean="0">
                <a:solidFill>
                  <a:schemeClr val="bg1"/>
                </a:solidFill>
              </a:rPr>
              <a:t> 서버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076329" y="5690079"/>
            <a:ext cx="1279374" cy="1052565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홈페이지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391112" y="5690079"/>
            <a:ext cx="1279374" cy="1052565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채널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6703783" y="5690079"/>
            <a:ext cx="1279374" cy="1052565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SFA</a:t>
            </a:r>
          </a:p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4915237" y="5170785"/>
            <a:ext cx="363773" cy="7306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>
            <a:off x="6082555" y="5136281"/>
            <a:ext cx="10970" cy="7995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6885170" y="5134428"/>
            <a:ext cx="241292" cy="68271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54" y="3682047"/>
            <a:ext cx="4097549" cy="30724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17" y="3682048"/>
            <a:ext cx="4097548" cy="30724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54" y="118714"/>
            <a:ext cx="4097548" cy="30724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17" y="118714"/>
            <a:ext cx="4097548" cy="30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6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1091</Words>
  <Application>Microsoft Office PowerPoint</Application>
  <PresentationFormat>와이드스크린</PresentationFormat>
  <Paragraphs>187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</vt:lpstr>
      <vt:lpstr>마루 부리 Beta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dev</cp:lastModifiedBy>
  <cp:revision>108</cp:revision>
  <dcterms:created xsi:type="dcterms:W3CDTF">2020-11-18T01:48:02Z</dcterms:created>
  <dcterms:modified xsi:type="dcterms:W3CDTF">2023-03-14T00:35:13Z</dcterms:modified>
</cp:coreProperties>
</file>